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9" r:id="rId3"/>
    <p:sldId id="360" r:id="rId4"/>
    <p:sldId id="361" r:id="rId5"/>
    <p:sldId id="362" r:id="rId6"/>
    <p:sldId id="363" r:id="rId7"/>
    <p:sldId id="367" r:id="rId8"/>
    <p:sldId id="368" r:id="rId9"/>
    <p:sldId id="369" r:id="rId10"/>
    <p:sldId id="370" r:id="rId11"/>
    <p:sldId id="371" r:id="rId12"/>
    <p:sldId id="372" r:id="rId13"/>
    <p:sldId id="373" r:id="rId14"/>
    <p:sldId id="374" r:id="rId15"/>
    <p:sldId id="389" r:id="rId16"/>
    <p:sldId id="390" r:id="rId17"/>
    <p:sldId id="375" r:id="rId18"/>
    <p:sldId id="377" r:id="rId19"/>
    <p:sldId id="378" r:id="rId20"/>
    <p:sldId id="379" r:id="rId21"/>
    <p:sldId id="380" r:id="rId22"/>
    <p:sldId id="381" r:id="rId23"/>
    <p:sldId id="383" r:id="rId24"/>
    <p:sldId id="384" r:id="rId25"/>
    <p:sldId id="385" r:id="rId26"/>
    <p:sldId id="386" r:id="rId27"/>
    <p:sldId id="387" r:id="rId28"/>
    <p:sldId id="382" r:id="rId29"/>
    <p:sldId id="364" r:id="rId30"/>
    <p:sldId id="388" r:id="rId31"/>
    <p:sldId id="365" r:id="rId32"/>
    <p:sldId id="366" r:id="rId33"/>
    <p:sldId id="293" r:id="rId34"/>
    <p:sldId id="3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C0C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s://www.patreon.com/ProfSteveKeen" TargetMode="External"/><Relationship Id="rId1" Type="http://schemas.openxmlformats.org/officeDocument/2006/relationships/slideMaster" Target="../slideMasters/slideMaster1.xml"/><Relationship Id="rId6" Type="http://schemas.openxmlformats.org/officeDocument/2006/relationships/hyperlink" Target="https://www.amazon.com/Another-Financial-Crisis-Future-Capitalism/dp/1509513736/ref=sr_1_1?s=books&amp;ie=UTF8&amp;qid=1493099369&amp;sr=1-1" TargetMode="External"/><Relationship Id="rId5" Type="http://schemas.openxmlformats.org/officeDocument/2006/relationships/image" Target="../media/image2.jpeg"/><Relationship Id="rId4" Type="http://schemas.openxmlformats.org/officeDocument/2006/relationships/hyperlink" Target="https://www.amazon.com/Debunking-Economics-Revised-Expanded-Dethroned/dp/1848139926/ref=pd_bxgy_14_img_2?_encoding=UTF8&amp;pd_rd_i=1848139926&amp;pd_rd_r=988QFT7VT3HKH2KXBVX4&amp;pd_rd_w=s8ti5&amp;pd_rd_wg=f3lgm&amp;psc=1&amp;refRID=988QFT7VT3HKH2KXBVX4"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23745"/>
            <a:ext cx="9144000" cy="786217"/>
          </a:xfrm>
        </p:spPr>
        <p:txBody>
          <a:bodyPr anchor="b">
            <a:noAutofit/>
          </a:bodyPr>
          <a:lstStyle>
            <a:lvl1pPr algn="l">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0575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221450" y="6365402"/>
            <a:ext cx="1554848" cy="365125"/>
          </a:xfrm>
        </p:spPr>
        <p:txBody>
          <a:bodyPr/>
          <a:lstStyle/>
          <a:p>
            <a:fld id="{003B0458-225C-41F0-9D2A-14AAC253E22E}" type="datetimeFigureOut">
              <a:rPr lang="en-GB" smtClean="0"/>
              <a:t>05/09/2018</a:t>
            </a:fld>
            <a:endParaRPr lang="en-GB"/>
          </a:p>
        </p:txBody>
      </p:sp>
      <p:sp>
        <p:nvSpPr>
          <p:cNvPr id="5" name="Footer Placeholder 4"/>
          <p:cNvSpPr>
            <a:spLocks noGrp="1"/>
          </p:cNvSpPr>
          <p:nvPr>
            <p:ph type="ftr" sz="quarter" idx="11"/>
          </p:nvPr>
        </p:nvSpPr>
        <p:spPr/>
        <p:txBody>
          <a:bodyPr/>
          <a:lstStyle/>
          <a:p>
            <a:r>
              <a:rPr lang="en-GB" dirty="0"/>
              <a:t>www.profstevekeen.com</a:t>
            </a:r>
          </a:p>
        </p:txBody>
      </p:sp>
      <p:sp>
        <p:nvSpPr>
          <p:cNvPr id="6" name="Slide Number Placeholder 5"/>
          <p:cNvSpPr>
            <a:spLocks noGrp="1"/>
          </p:cNvSpPr>
          <p:nvPr>
            <p:ph type="sldNum" sz="quarter" idx="12"/>
          </p:nvPr>
        </p:nvSpPr>
        <p:spPr>
          <a:xfrm>
            <a:off x="9776298" y="6356350"/>
            <a:ext cx="1577502" cy="365125"/>
          </a:xfrm>
        </p:spPr>
        <p:txBody>
          <a:bodyPr/>
          <a:lstStyle/>
          <a:p>
            <a:fld id="{CF6CB006-4B30-425E-A366-C49B0FD4DF97}" type="slidenum">
              <a:rPr lang="en-GB" smtClean="0"/>
              <a:t>‹#›</a:t>
            </a:fld>
            <a:endParaRPr lang="en-GB"/>
          </a:p>
        </p:txBody>
      </p:sp>
      <p:pic>
        <p:nvPicPr>
          <p:cNvPr id="10" name="Picture 9">
            <a:hlinkClick r:id="rId2"/>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0"/>
            <a:ext cx="4865077" cy="2736606"/>
          </a:xfrm>
          <a:prstGeom prst="rect">
            <a:avLst/>
          </a:prstGeom>
        </p:spPr>
      </p:pic>
      <p:pic>
        <p:nvPicPr>
          <p:cNvPr id="12" name="Picture 11">
            <a:hlinkClick r:id="rId4"/>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709999" y="0"/>
            <a:ext cx="1740378" cy="2723745"/>
          </a:xfrm>
          <a:prstGeom prst="rect">
            <a:avLst/>
          </a:prstGeom>
        </p:spPr>
      </p:pic>
      <p:pic>
        <p:nvPicPr>
          <p:cNvPr id="13" name="Picture 12">
            <a:hlinkClick r:id="rId6"/>
          </p:cNvPr>
          <p:cNvPicPr>
            <a:picLocks noChangeAspect="1"/>
          </p:cNvPicPr>
          <p:nvPr userDrawn="1"/>
        </p:nvPicPr>
        <p:blipFill>
          <a:blip r:embed="rId7"/>
          <a:stretch>
            <a:fillRect/>
          </a:stretch>
        </p:blipFill>
        <p:spPr>
          <a:xfrm>
            <a:off x="8448531" y="0"/>
            <a:ext cx="1894780" cy="2723745"/>
          </a:xfrm>
          <a:prstGeom prst="rect">
            <a:avLst/>
          </a:prstGeom>
        </p:spPr>
      </p:pic>
      <p:pic>
        <p:nvPicPr>
          <p:cNvPr id="8" name="Picture 7">
            <a:extLst>
              <a:ext uri="{FF2B5EF4-FFF2-40B4-BE49-F238E27FC236}">
                <a16:creationId xmlns:a16="http://schemas.microsoft.com/office/drawing/2014/main" id="{F9EE0D7A-B76C-45E8-BB52-532883839AA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343311" y="0"/>
            <a:ext cx="1848689" cy="2723745"/>
          </a:xfrm>
          <a:prstGeom prst="rect">
            <a:avLst/>
          </a:prstGeom>
        </p:spPr>
      </p:pic>
    </p:spTree>
    <p:extLst>
      <p:ext uri="{BB962C8B-B14F-4D97-AF65-F5344CB8AC3E}">
        <p14:creationId xmlns:p14="http://schemas.microsoft.com/office/powerpoint/2010/main" val="349396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3B0458-225C-41F0-9D2A-14AAC253E22E}"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151669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3B0458-225C-41F0-9D2A-14AAC253E22E}"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26613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5313"/>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a:xfrm>
            <a:off x="838200" y="870439"/>
            <a:ext cx="10515600" cy="4776468"/>
          </a:xfrm>
        </p:spPr>
        <p:txBody>
          <a:bodyPr>
            <a:normAutofit/>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9"/>
          <p:cNvSpPr>
            <a:spLocks noGrp="1"/>
          </p:cNvSpPr>
          <p:nvPr>
            <p:ph type="dt" sz="half" idx="10"/>
          </p:nvPr>
        </p:nvSpPr>
        <p:spPr>
          <a:xfrm>
            <a:off x="8619011" y="6356350"/>
            <a:ext cx="1579089" cy="365125"/>
          </a:xfrm>
        </p:spPr>
        <p:txBody>
          <a:bodyPr/>
          <a:lstStyle/>
          <a:p>
            <a:fld id="{003B0458-225C-41F0-9D2A-14AAC253E22E}" type="datetimeFigureOut">
              <a:rPr lang="en-GB" smtClean="0"/>
              <a:t>05/09/2018</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a:xfrm>
            <a:off x="10198100" y="6356350"/>
            <a:ext cx="1155700" cy="365125"/>
          </a:xfrm>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15644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3B0458-225C-41F0-9D2A-14AAC253E22E}" type="datetimeFigureOut">
              <a:rPr lang="en-GB" smtClean="0"/>
              <a:t>05/09/2018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32757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865762"/>
            <a:ext cx="5181600" cy="53112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865762"/>
            <a:ext cx="5181600" cy="53112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003B0458-225C-41F0-9D2A-14AAC253E22E}" type="datetimeFigureOut">
              <a:rPr lang="en-GB" smtClean="0"/>
              <a:t>05/09/2018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19309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471454"/>
          </a:xfrm>
        </p:spPr>
        <p:txBody>
          <a:bodyPr/>
          <a:lstStyle/>
          <a:p>
            <a:r>
              <a:rPr lang="en-US"/>
              <a:t>Click to edit Master title style</a:t>
            </a:r>
            <a:endParaRPr lang="en-GB"/>
          </a:p>
        </p:txBody>
      </p:sp>
      <p:sp>
        <p:nvSpPr>
          <p:cNvPr id="3" name="Text Placeholder 2"/>
          <p:cNvSpPr>
            <a:spLocks noGrp="1"/>
          </p:cNvSpPr>
          <p:nvPr>
            <p:ph type="body" idx="1"/>
          </p:nvPr>
        </p:nvSpPr>
        <p:spPr>
          <a:xfrm>
            <a:off x="838200" y="857251"/>
            <a:ext cx="5157787" cy="3878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245140"/>
            <a:ext cx="5157787" cy="49445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849452"/>
            <a:ext cx="5183188" cy="356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219102"/>
            <a:ext cx="5183188" cy="49705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003B0458-225C-41F0-9D2A-14AAC253E22E}" type="datetimeFigureOut">
              <a:rPr lang="en-GB" smtClean="0"/>
              <a:t>05/09/2018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293471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625144" y="6356350"/>
            <a:ext cx="1462439" cy="365125"/>
          </a:xfrm>
        </p:spPr>
        <p:txBody>
          <a:bodyPr/>
          <a:lstStyle/>
          <a:p>
            <a:fld id="{003B0458-225C-41F0-9D2A-14AAC253E22E}" type="datetimeFigureOut">
              <a:rPr lang="en-GB" smtClean="0"/>
              <a:t>05/09/2018</a:t>
            </a:fld>
            <a:endParaRPr lang="en-GB"/>
          </a:p>
        </p:txBody>
      </p:sp>
      <p:sp>
        <p:nvSpPr>
          <p:cNvPr id="4" name="Footer Placeholder 3"/>
          <p:cNvSpPr>
            <a:spLocks noGrp="1"/>
          </p:cNvSpPr>
          <p:nvPr>
            <p:ph type="ftr" sz="quarter" idx="11"/>
          </p:nvPr>
        </p:nvSpPr>
        <p:spPr/>
        <p:txBody>
          <a:bodyPr/>
          <a:lstStyle/>
          <a:p>
            <a:r>
              <a:rPr lang="en-GB" dirty="0"/>
              <a:t>www.profstevekeen.com</a:t>
            </a:r>
          </a:p>
        </p:txBody>
      </p:sp>
      <p:sp>
        <p:nvSpPr>
          <p:cNvPr id="5" name="Slide Number Placeholder 4"/>
          <p:cNvSpPr>
            <a:spLocks noGrp="1"/>
          </p:cNvSpPr>
          <p:nvPr>
            <p:ph type="sldNum" sz="quarter" idx="12"/>
          </p:nvPr>
        </p:nvSpPr>
        <p:spPr>
          <a:xfrm>
            <a:off x="10087582" y="6356350"/>
            <a:ext cx="1266217" cy="365125"/>
          </a:xfrm>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410923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B0458-225C-41F0-9D2A-14AAC253E22E}" type="datetimeFigureOut">
              <a:rPr lang="en-GB" smtClean="0"/>
              <a:t>05/09/2018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13518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78796"/>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184827"/>
            <a:ext cx="6172200" cy="6133288"/>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1035995"/>
            <a:ext cx="3932237" cy="528211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3B0458-225C-41F0-9D2A-14AAC253E22E}" type="datetimeFigureOut">
              <a:rPr lang="en-GB" smtClean="0"/>
              <a:t>05/09/2018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317270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3B0458-225C-41F0-9D2A-14AAC253E22E}" type="datetimeFigureOut">
              <a:rPr lang="en-GB" smtClean="0"/>
              <a:t>05/09/2018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6CB006-4B30-425E-A366-C49B0FD4DF97}" type="slidenum">
              <a:rPr lang="en-GB" smtClean="0"/>
              <a:t>‹#›</a:t>
            </a:fld>
            <a:endParaRPr lang="en-GB"/>
          </a:p>
        </p:txBody>
      </p:sp>
    </p:spTree>
    <p:extLst>
      <p:ext uri="{BB962C8B-B14F-4D97-AF65-F5344CB8AC3E}">
        <p14:creationId xmlns:p14="http://schemas.microsoft.com/office/powerpoint/2010/main" val="76819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5006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865762"/>
            <a:ext cx="10515600" cy="53112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B0458-225C-41F0-9D2A-14AAC253E22E}" type="datetimeFigureOut">
              <a:rPr lang="en-GB" smtClean="0"/>
              <a:t>05/09/2018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CB006-4B30-425E-A366-C49B0FD4DF97}" type="slidenum">
              <a:rPr lang="en-GB" smtClean="0"/>
              <a:t>‹#›</a:t>
            </a:fld>
            <a:endParaRPr lang="en-GB"/>
          </a:p>
        </p:txBody>
      </p:sp>
    </p:spTree>
    <p:extLst>
      <p:ext uri="{BB962C8B-B14F-4D97-AF65-F5344CB8AC3E}">
        <p14:creationId xmlns:p14="http://schemas.microsoft.com/office/powerpoint/2010/main" val="156955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krugman.blogs.nytimes.com/2012/03/27/minksy-and-methodology-wonkis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undesbank.de/Redaktion/EN/Topics/2017/2017_04_25_how_money_is_created.html" TargetMode="External"/><Relationship Id="rId2" Type="http://schemas.openxmlformats.org/officeDocument/2006/relationships/hyperlink" Target="https://www.bankofengland.co.uk/-/media/boe/files/quarterly-bulletin/2014/money-creation-in-the-modern-economy.pdf" TargetMode="External"/><Relationship Id="rId1" Type="http://schemas.openxmlformats.org/officeDocument/2006/relationships/slideLayout" Target="../slideLayouts/slideLayout2.xml"/><Relationship Id="rId4" Type="http://schemas.openxmlformats.org/officeDocument/2006/relationships/hyperlink" Target="https://fraser.stlouisfed.org/title/359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eaweb.org/articles?id=10.1257/jep.24.4.4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deas.repec.org/top/top.journals.simple.html" TargetMode="External"/><Relationship Id="rId2" Type="http://schemas.openxmlformats.org/officeDocument/2006/relationships/hyperlink" Target="https://www.aeaweb.org/journals/jep" TargetMode="External"/><Relationship Id="rId1" Type="http://schemas.openxmlformats.org/officeDocument/2006/relationships/slideLayout" Target="../slideLayouts/slideLayout2.xml"/><Relationship Id="rId4" Type="http://schemas.openxmlformats.org/officeDocument/2006/relationships/hyperlink" Target="https://www.aeaweb.org/journals/jep/about-je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debtdeflation.com/blogs/wp-content/uploads/papers/Keen1995FinanceEconomicBreakdown_JPKE_OCRed.pdf"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svg"/><Relationship Id="rId5" Type="http://schemas.openxmlformats.org/officeDocument/2006/relationships/image" Target="../media/image37.pn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rethinkeconomics.com/" TargetMode="External"/><Relationship Id="rId1" Type="http://schemas.openxmlformats.org/officeDocument/2006/relationships/slideLayout" Target="../slideLayouts/slideLayout2.xml"/><Relationship Id="rId4" Type="http://schemas.openxmlformats.org/officeDocument/2006/relationships/hyperlink" Target="https://www.patreon.com/ProfSteveKe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krugman.blogs.nytimes.com/2012/03/27/minksy-and-methodology-wonkish/" TargetMode="External"/><Relationship Id="rId2" Type="http://schemas.openxmlformats.org/officeDocument/2006/relationships/hyperlink" Target="https://fraser.stlouisfed.org/title/3596" TargetMode="External"/><Relationship Id="rId1" Type="http://schemas.openxmlformats.org/officeDocument/2006/relationships/slideLayout" Target="../slideLayouts/slideLayout2.xml"/><Relationship Id="rId6" Type="http://schemas.openxmlformats.org/officeDocument/2006/relationships/hyperlink" Target="https://www.minneapolisfed.org/research/qr/qr2312.pdf" TargetMode="External"/><Relationship Id="rId5" Type="http://schemas.openxmlformats.org/officeDocument/2006/relationships/hyperlink" Target="https://www.aeaweb.org/articles?id=10.1257/jep.24.4.45" TargetMode="External"/><Relationship Id="rId4" Type="http://schemas.openxmlformats.org/officeDocument/2006/relationships/hyperlink" Target="https://www.e-varamu.ee/item/C2NQLC66Z2PC7LENDTWWQJJPTZD5QLKG?query=*&amp;rows=20&amp;offset=12736560&amp;sort=random_4183918722014361717&amp;viewType=list&amp;firstHit=Z4QMGJWUTSYL2ZV4VLJK5QKF4WGBCGYD&amp;lastHit=lasthit&amp;hitNumber=1273657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23745"/>
            <a:ext cx="9144000" cy="705256"/>
          </a:xfrm>
        </p:spPr>
        <p:txBody>
          <a:bodyPr>
            <a:normAutofit/>
          </a:bodyPr>
          <a:lstStyle/>
          <a:p>
            <a:pPr algn="ctr"/>
            <a:r>
              <a:rPr lang="en-GB" b="1" dirty="0">
                <a:solidFill>
                  <a:srgbClr val="FFFF00"/>
                </a:solidFill>
                <a:effectLst>
                  <a:outerShdw blurRad="38100" dist="38100" dir="2700000" algn="tl">
                    <a:srgbClr val="000000">
                      <a:alpha val="43137"/>
                    </a:srgbClr>
                  </a:outerShdw>
                </a:effectLst>
              </a:rPr>
              <a:t>How do we avoid a new financial crisis?</a:t>
            </a:r>
            <a:endParaRPr lang="en-GB" b="1" i="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37327" y="4433323"/>
            <a:ext cx="9144000" cy="1391977"/>
          </a:xfrm>
        </p:spPr>
        <p:txBody>
          <a:bodyPr>
            <a:normAutofit/>
          </a:bodyPr>
          <a:lstStyle/>
          <a:p>
            <a:r>
              <a:rPr lang="en-GB" sz="3600" b="1" dirty="0">
                <a:solidFill>
                  <a:srgbClr val="0C0C0E"/>
                </a:solidFill>
              </a:rPr>
              <a:t>www.patreon.com/profstevekeen</a:t>
            </a:r>
          </a:p>
          <a:p>
            <a:r>
              <a:rPr lang="en-GB" sz="3600" b="1" dirty="0">
                <a:solidFill>
                  <a:srgbClr val="0C0C0E"/>
                </a:solidFill>
              </a:rPr>
              <a:t>www.profstevekeen.com</a:t>
            </a:r>
          </a:p>
        </p:txBody>
      </p:sp>
    </p:spTree>
    <p:extLst>
      <p:ext uri="{BB962C8B-B14F-4D97-AF65-F5344CB8AC3E}">
        <p14:creationId xmlns:p14="http://schemas.microsoft.com/office/powerpoint/2010/main" val="349895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C301-199D-4269-BB00-462152884F61}"/>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4945C3BD-62FC-40EB-9E78-232868A0EC05}"/>
              </a:ext>
            </a:extLst>
          </p:cNvPr>
          <p:cNvSpPr>
            <a:spLocks noGrp="1"/>
          </p:cNvSpPr>
          <p:nvPr>
            <p:ph idx="1"/>
          </p:nvPr>
        </p:nvSpPr>
        <p:spPr>
          <a:xfrm>
            <a:off x="838200" y="870439"/>
            <a:ext cx="10515600" cy="451465"/>
          </a:xfrm>
        </p:spPr>
        <p:txBody>
          <a:bodyPr/>
          <a:lstStyle/>
          <a:p>
            <a:r>
              <a:rPr lang="en-GB" dirty="0"/>
              <a:t>Credit and Unemployment in Spain…</a:t>
            </a:r>
          </a:p>
        </p:txBody>
      </p:sp>
      <p:pic>
        <p:nvPicPr>
          <p:cNvPr id="5" name="Picture 4">
            <a:extLst>
              <a:ext uri="{FF2B5EF4-FFF2-40B4-BE49-F238E27FC236}">
                <a16:creationId xmlns:a16="http://schemas.microsoft.com/office/drawing/2014/main" id="{D188D195-42A4-40D1-8AE7-4598D6C9476E}"/>
              </a:ext>
            </a:extLst>
          </p:cNvPr>
          <p:cNvPicPr>
            <a:picLocks noChangeAspect="1"/>
          </p:cNvPicPr>
          <p:nvPr/>
        </p:nvPicPr>
        <p:blipFill>
          <a:blip r:embed="rId2"/>
          <a:stretch>
            <a:fillRect/>
          </a:stretch>
        </p:blipFill>
        <p:spPr>
          <a:xfrm>
            <a:off x="4078564" y="720725"/>
            <a:ext cx="7781925" cy="5772150"/>
          </a:xfrm>
          <a:prstGeom prst="rect">
            <a:avLst/>
          </a:prstGeom>
        </p:spPr>
      </p:pic>
    </p:spTree>
    <p:extLst>
      <p:ext uri="{BB962C8B-B14F-4D97-AF65-F5344CB8AC3E}">
        <p14:creationId xmlns:p14="http://schemas.microsoft.com/office/powerpoint/2010/main" val="401606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323F-A76D-4246-9BEB-70D405D89AD8}"/>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199D2AD8-20ED-4480-87BB-B63212251CDB}"/>
              </a:ext>
            </a:extLst>
          </p:cNvPr>
          <p:cNvSpPr>
            <a:spLocks noGrp="1"/>
          </p:cNvSpPr>
          <p:nvPr>
            <p:ph idx="1"/>
          </p:nvPr>
        </p:nvSpPr>
        <p:spPr>
          <a:xfrm>
            <a:off x="838200" y="870439"/>
            <a:ext cx="10515600" cy="505313"/>
          </a:xfrm>
        </p:spPr>
        <p:txBody>
          <a:bodyPr/>
          <a:lstStyle/>
          <a:p>
            <a:r>
              <a:rPr lang="en-GB" dirty="0"/>
              <a:t>Ditto Portugal…</a:t>
            </a:r>
          </a:p>
        </p:txBody>
      </p:sp>
      <p:pic>
        <p:nvPicPr>
          <p:cNvPr id="6" name="Picture 5">
            <a:extLst>
              <a:ext uri="{FF2B5EF4-FFF2-40B4-BE49-F238E27FC236}">
                <a16:creationId xmlns:a16="http://schemas.microsoft.com/office/drawing/2014/main" id="{0A5589A7-695E-485E-844A-B023DF7D5DD3}"/>
              </a:ext>
            </a:extLst>
          </p:cNvPr>
          <p:cNvPicPr>
            <a:picLocks noChangeAspect="1"/>
          </p:cNvPicPr>
          <p:nvPr/>
        </p:nvPicPr>
        <p:blipFill>
          <a:blip r:embed="rId2"/>
          <a:stretch>
            <a:fillRect/>
          </a:stretch>
        </p:blipFill>
        <p:spPr>
          <a:xfrm>
            <a:off x="85086" y="1050591"/>
            <a:ext cx="6010914" cy="4902576"/>
          </a:xfrm>
          <a:prstGeom prst="rect">
            <a:avLst/>
          </a:prstGeom>
        </p:spPr>
      </p:pic>
      <p:pic>
        <p:nvPicPr>
          <p:cNvPr id="8" name="Picture 7">
            <a:extLst>
              <a:ext uri="{FF2B5EF4-FFF2-40B4-BE49-F238E27FC236}">
                <a16:creationId xmlns:a16="http://schemas.microsoft.com/office/drawing/2014/main" id="{05B48794-FA80-4FBF-B7E2-F9EDBAD9C3DE}"/>
              </a:ext>
            </a:extLst>
          </p:cNvPr>
          <p:cNvPicPr>
            <a:picLocks noChangeAspect="1"/>
          </p:cNvPicPr>
          <p:nvPr/>
        </p:nvPicPr>
        <p:blipFill>
          <a:blip r:embed="rId3"/>
          <a:stretch>
            <a:fillRect/>
          </a:stretch>
        </p:blipFill>
        <p:spPr>
          <a:xfrm>
            <a:off x="5620577" y="1054168"/>
            <a:ext cx="6434989" cy="4898999"/>
          </a:xfrm>
          <a:prstGeom prst="rect">
            <a:avLst/>
          </a:prstGeom>
        </p:spPr>
      </p:pic>
      <p:sp>
        <p:nvSpPr>
          <p:cNvPr id="7" name="Rectangle: Rounded Corners 6">
            <a:extLst>
              <a:ext uri="{FF2B5EF4-FFF2-40B4-BE49-F238E27FC236}">
                <a16:creationId xmlns:a16="http://schemas.microsoft.com/office/drawing/2014/main" id="{58DA00D3-440C-425E-A10C-F8CF138ADE57}"/>
              </a:ext>
            </a:extLst>
          </p:cNvPr>
          <p:cNvSpPr/>
          <p:nvPr/>
        </p:nvSpPr>
        <p:spPr>
          <a:xfrm>
            <a:off x="8414426" y="1773128"/>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High Credit</a:t>
            </a:r>
          </a:p>
        </p:txBody>
      </p:sp>
      <p:sp>
        <p:nvSpPr>
          <p:cNvPr id="9" name="Rectangle: Rounded Corners 8">
            <a:extLst>
              <a:ext uri="{FF2B5EF4-FFF2-40B4-BE49-F238E27FC236}">
                <a16:creationId xmlns:a16="http://schemas.microsoft.com/office/drawing/2014/main" id="{DAD17065-1150-401B-81A1-EA9A264862E9}"/>
              </a:ext>
            </a:extLst>
          </p:cNvPr>
          <p:cNvSpPr/>
          <p:nvPr/>
        </p:nvSpPr>
        <p:spPr>
          <a:xfrm>
            <a:off x="9442315" y="4067969"/>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Negative Credit</a:t>
            </a:r>
          </a:p>
        </p:txBody>
      </p:sp>
    </p:spTree>
    <p:extLst>
      <p:ext uri="{BB962C8B-B14F-4D97-AF65-F5344CB8AC3E}">
        <p14:creationId xmlns:p14="http://schemas.microsoft.com/office/powerpoint/2010/main" val="30474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4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par>
                                <p:cTn id="49" presetID="10" presetClass="exit" presetSubtype="0" fill="hold" grpId="1"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1DBD-509D-4F99-AF63-B5AC1925F819}"/>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F4F08CC7-1C4D-468E-A7F7-DE4B0970998A}"/>
              </a:ext>
            </a:extLst>
          </p:cNvPr>
          <p:cNvSpPr>
            <a:spLocks noGrp="1"/>
          </p:cNvSpPr>
          <p:nvPr>
            <p:ph idx="1"/>
          </p:nvPr>
        </p:nvSpPr>
        <p:spPr>
          <a:xfrm>
            <a:off x="838200" y="870439"/>
            <a:ext cx="10515600" cy="505313"/>
          </a:xfrm>
        </p:spPr>
        <p:txBody>
          <a:bodyPr/>
          <a:lstStyle/>
          <a:p>
            <a:r>
              <a:rPr lang="en-GB" dirty="0"/>
              <a:t>Ditto Greece…</a:t>
            </a:r>
          </a:p>
        </p:txBody>
      </p:sp>
      <p:pic>
        <p:nvPicPr>
          <p:cNvPr id="4" name="Picture 3">
            <a:extLst>
              <a:ext uri="{FF2B5EF4-FFF2-40B4-BE49-F238E27FC236}">
                <a16:creationId xmlns:a16="http://schemas.microsoft.com/office/drawing/2014/main" id="{B1833819-2D55-40A4-84F7-F9CFC4B6A6EF}"/>
              </a:ext>
            </a:extLst>
          </p:cNvPr>
          <p:cNvPicPr>
            <a:picLocks noChangeAspect="1"/>
          </p:cNvPicPr>
          <p:nvPr/>
        </p:nvPicPr>
        <p:blipFill>
          <a:blip r:embed="rId2"/>
          <a:stretch>
            <a:fillRect/>
          </a:stretch>
        </p:blipFill>
        <p:spPr>
          <a:xfrm>
            <a:off x="146864" y="1190856"/>
            <a:ext cx="5873524" cy="4790519"/>
          </a:xfrm>
          <a:prstGeom prst="rect">
            <a:avLst/>
          </a:prstGeom>
        </p:spPr>
      </p:pic>
      <p:pic>
        <p:nvPicPr>
          <p:cNvPr id="5" name="Picture 4">
            <a:extLst>
              <a:ext uri="{FF2B5EF4-FFF2-40B4-BE49-F238E27FC236}">
                <a16:creationId xmlns:a16="http://schemas.microsoft.com/office/drawing/2014/main" id="{C90EC842-EF24-4148-A1DE-DF599AF540AA}"/>
              </a:ext>
            </a:extLst>
          </p:cNvPr>
          <p:cNvPicPr>
            <a:picLocks noChangeAspect="1"/>
          </p:cNvPicPr>
          <p:nvPr/>
        </p:nvPicPr>
        <p:blipFill>
          <a:blip r:embed="rId3"/>
          <a:stretch>
            <a:fillRect/>
          </a:stretch>
        </p:blipFill>
        <p:spPr>
          <a:xfrm>
            <a:off x="5535227" y="1190856"/>
            <a:ext cx="6458505" cy="4790519"/>
          </a:xfrm>
          <a:prstGeom prst="rect">
            <a:avLst/>
          </a:prstGeom>
        </p:spPr>
      </p:pic>
      <p:sp>
        <p:nvSpPr>
          <p:cNvPr id="6" name="Rectangle: Rounded Corners 5">
            <a:extLst>
              <a:ext uri="{FF2B5EF4-FFF2-40B4-BE49-F238E27FC236}">
                <a16:creationId xmlns:a16="http://schemas.microsoft.com/office/drawing/2014/main" id="{7A90F55B-477B-4A4F-A840-FA3EBB052FB7}"/>
              </a:ext>
            </a:extLst>
          </p:cNvPr>
          <p:cNvSpPr/>
          <p:nvPr/>
        </p:nvSpPr>
        <p:spPr>
          <a:xfrm>
            <a:off x="8283102" y="2361651"/>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High Credit</a:t>
            </a:r>
          </a:p>
        </p:txBody>
      </p:sp>
      <p:sp>
        <p:nvSpPr>
          <p:cNvPr id="7" name="Rectangle: Rounded Corners 6">
            <a:extLst>
              <a:ext uri="{FF2B5EF4-FFF2-40B4-BE49-F238E27FC236}">
                <a16:creationId xmlns:a16="http://schemas.microsoft.com/office/drawing/2014/main" id="{3A4AD63E-0689-46B3-BAF1-D7DE566FD95C}"/>
              </a:ext>
            </a:extLst>
          </p:cNvPr>
          <p:cNvSpPr/>
          <p:nvPr/>
        </p:nvSpPr>
        <p:spPr>
          <a:xfrm>
            <a:off x="9223443" y="4116608"/>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Negative Credit</a:t>
            </a:r>
          </a:p>
        </p:txBody>
      </p:sp>
    </p:spTree>
    <p:extLst>
      <p:ext uri="{BB962C8B-B14F-4D97-AF65-F5344CB8AC3E}">
        <p14:creationId xmlns:p14="http://schemas.microsoft.com/office/powerpoint/2010/main" val="306973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10" presetClass="exit" presetSubtype="0" fill="hold" grpId="1"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954A-443C-4851-A277-9B08273F5A55}"/>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9853AFA9-1D3A-4E17-A4EA-A18088990D6B}"/>
              </a:ext>
            </a:extLst>
          </p:cNvPr>
          <p:cNvSpPr>
            <a:spLocks noGrp="1"/>
          </p:cNvSpPr>
          <p:nvPr>
            <p:ph idx="1"/>
          </p:nvPr>
        </p:nvSpPr>
        <p:spPr>
          <a:xfrm>
            <a:off x="838200" y="870439"/>
            <a:ext cx="10515600" cy="465650"/>
          </a:xfrm>
        </p:spPr>
        <p:txBody>
          <a:bodyPr>
            <a:normAutofit/>
          </a:bodyPr>
          <a:lstStyle/>
          <a:p>
            <a:r>
              <a:rPr lang="en-GB" dirty="0"/>
              <a:t>Countries that avoided 2008 crisis did so by either keeping credit positive (France)…</a:t>
            </a:r>
          </a:p>
        </p:txBody>
      </p:sp>
      <p:pic>
        <p:nvPicPr>
          <p:cNvPr id="4" name="Picture 3">
            <a:extLst>
              <a:ext uri="{FF2B5EF4-FFF2-40B4-BE49-F238E27FC236}">
                <a16:creationId xmlns:a16="http://schemas.microsoft.com/office/drawing/2014/main" id="{AED7B9CA-F228-414B-99D6-5E9033A04128}"/>
              </a:ext>
            </a:extLst>
          </p:cNvPr>
          <p:cNvPicPr>
            <a:picLocks noChangeAspect="1"/>
          </p:cNvPicPr>
          <p:nvPr/>
        </p:nvPicPr>
        <p:blipFill>
          <a:blip r:embed="rId2"/>
          <a:stretch>
            <a:fillRect/>
          </a:stretch>
        </p:blipFill>
        <p:spPr>
          <a:xfrm>
            <a:off x="52202" y="1133289"/>
            <a:ext cx="6359516" cy="4717095"/>
          </a:xfrm>
          <a:prstGeom prst="rect">
            <a:avLst/>
          </a:prstGeom>
        </p:spPr>
      </p:pic>
      <p:pic>
        <p:nvPicPr>
          <p:cNvPr id="5" name="Picture 4">
            <a:extLst>
              <a:ext uri="{FF2B5EF4-FFF2-40B4-BE49-F238E27FC236}">
                <a16:creationId xmlns:a16="http://schemas.microsoft.com/office/drawing/2014/main" id="{74498E6B-66A2-442E-A487-03FC869F383E}"/>
              </a:ext>
            </a:extLst>
          </p:cNvPr>
          <p:cNvPicPr>
            <a:picLocks noChangeAspect="1"/>
          </p:cNvPicPr>
          <p:nvPr/>
        </p:nvPicPr>
        <p:blipFill>
          <a:blip r:embed="rId3"/>
          <a:stretch>
            <a:fillRect/>
          </a:stretch>
        </p:blipFill>
        <p:spPr>
          <a:xfrm>
            <a:off x="6341558" y="1133289"/>
            <a:ext cx="5783500" cy="4717095"/>
          </a:xfrm>
          <a:prstGeom prst="rect">
            <a:avLst/>
          </a:prstGeom>
        </p:spPr>
      </p:pic>
      <p:sp>
        <p:nvSpPr>
          <p:cNvPr id="6" name="Content Placeholder 2">
            <a:extLst>
              <a:ext uri="{FF2B5EF4-FFF2-40B4-BE49-F238E27FC236}">
                <a16:creationId xmlns:a16="http://schemas.microsoft.com/office/drawing/2014/main" id="{BDE95A7B-527B-4988-936F-6263BC4353DD}"/>
              </a:ext>
            </a:extLst>
          </p:cNvPr>
          <p:cNvSpPr txBox="1">
            <a:spLocks/>
          </p:cNvSpPr>
          <p:nvPr/>
        </p:nvSpPr>
        <p:spPr>
          <a:xfrm>
            <a:off x="838198" y="5801557"/>
            <a:ext cx="10973542" cy="73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the expense of an even higher level of private debt…</a:t>
            </a:r>
          </a:p>
        </p:txBody>
      </p:sp>
      <p:sp>
        <p:nvSpPr>
          <p:cNvPr id="7" name="Rectangle: Rounded Corners 6">
            <a:extLst>
              <a:ext uri="{FF2B5EF4-FFF2-40B4-BE49-F238E27FC236}">
                <a16:creationId xmlns:a16="http://schemas.microsoft.com/office/drawing/2014/main" id="{797464E2-84C3-4BB6-86C9-5D4CF5E625D0}"/>
              </a:ext>
            </a:extLst>
          </p:cNvPr>
          <p:cNvSpPr/>
          <p:nvPr/>
        </p:nvSpPr>
        <p:spPr>
          <a:xfrm>
            <a:off x="2621605" y="2682664"/>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Medium Credit</a:t>
            </a:r>
          </a:p>
        </p:txBody>
      </p:sp>
      <p:sp>
        <p:nvSpPr>
          <p:cNvPr id="8" name="Rectangle: Rounded Corners 7">
            <a:extLst>
              <a:ext uri="{FF2B5EF4-FFF2-40B4-BE49-F238E27FC236}">
                <a16:creationId xmlns:a16="http://schemas.microsoft.com/office/drawing/2014/main" id="{3BFC9A70-4263-4C47-ADC2-25A4589D047A}"/>
              </a:ext>
            </a:extLst>
          </p:cNvPr>
          <p:cNvSpPr/>
          <p:nvPr/>
        </p:nvSpPr>
        <p:spPr>
          <a:xfrm>
            <a:off x="3649494" y="3187616"/>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Still positive Credit</a:t>
            </a:r>
          </a:p>
        </p:txBody>
      </p:sp>
    </p:spTree>
    <p:extLst>
      <p:ext uri="{BB962C8B-B14F-4D97-AF65-F5344CB8AC3E}">
        <p14:creationId xmlns:p14="http://schemas.microsoft.com/office/powerpoint/2010/main" val="32770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wipe(up)">
                                      <p:cBhvr>
                                        <p:cTn id="51" dur="500"/>
                                        <p:tgtEl>
                                          <p:spTgt spid="6">
                                            <p:txEl>
                                              <p:pRg st="0" end="0"/>
                                            </p:txEl>
                                          </p:spTgt>
                                        </p:tgtEl>
                                      </p:cBhvr>
                                    </p:animEffec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F127-64D0-420D-A884-7FC368EB65A6}"/>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6ED56360-BDBC-4CC7-A1A0-BC8EF6670D6A}"/>
              </a:ext>
            </a:extLst>
          </p:cNvPr>
          <p:cNvSpPr>
            <a:spLocks noGrp="1"/>
          </p:cNvSpPr>
          <p:nvPr>
            <p:ph idx="1"/>
          </p:nvPr>
        </p:nvSpPr>
        <p:spPr>
          <a:xfrm>
            <a:off x="838200" y="870439"/>
            <a:ext cx="10515600" cy="505313"/>
          </a:xfrm>
        </p:spPr>
        <p:txBody>
          <a:bodyPr/>
          <a:lstStyle/>
          <a:p>
            <a:r>
              <a:rPr lang="en-GB" dirty="0"/>
              <a:t>Or running a huge trade surplus so that private (&amp; public) debt could fall (Germany)…</a:t>
            </a:r>
          </a:p>
        </p:txBody>
      </p:sp>
      <p:pic>
        <p:nvPicPr>
          <p:cNvPr id="4" name="Picture 3">
            <a:extLst>
              <a:ext uri="{FF2B5EF4-FFF2-40B4-BE49-F238E27FC236}">
                <a16:creationId xmlns:a16="http://schemas.microsoft.com/office/drawing/2014/main" id="{307910D3-F8D9-4849-A537-1D135876B7EA}"/>
              </a:ext>
            </a:extLst>
          </p:cNvPr>
          <p:cNvPicPr>
            <a:picLocks noChangeAspect="1"/>
          </p:cNvPicPr>
          <p:nvPr/>
        </p:nvPicPr>
        <p:blipFill>
          <a:blip r:embed="rId2"/>
          <a:stretch>
            <a:fillRect/>
          </a:stretch>
        </p:blipFill>
        <p:spPr>
          <a:xfrm>
            <a:off x="176598" y="1212889"/>
            <a:ext cx="5848563" cy="4770161"/>
          </a:xfrm>
          <a:prstGeom prst="rect">
            <a:avLst/>
          </a:prstGeom>
        </p:spPr>
      </p:pic>
      <p:pic>
        <p:nvPicPr>
          <p:cNvPr id="5" name="Picture 4">
            <a:extLst>
              <a:ext uri="{FF2B5EF4-FFF2-40B4-BE49-F238E27FC236}">
                <a16:creationId xmlns:a16="http://schemas.microsoft.com/office/drawing/2014/main" id="{409A3954-20DA-4D04-A9F2-D960E64DAA70}"/>
              </a:ext>
            </a:extLst>
          </p:cNvPr>
          <p:cNvPicPr>
            <a:picLocks noChangeAspect="1"/>
          </p:cNvPicPr>
          <p:nvPr/>
        </p:nvPicPr>
        <p:blipFill>
          <a:blip r:embed="rId3"/>
          <a:stretch>
            <a:fillRect/>
          </a:stretch>
        </p:blipFill>
        <p:spPr>
          <a:xfrm>
            <a:off x="5555657" y="1212888"/>
            <a:ext cx="6431059" cy="4770161"/>
          </a:xfrm>
          <a:prstGeom prst="rect">
            <a:avLst/>
          </a:prstGeom>
        </p:spPr>
      </p:pic>
      <p:sp>
        <p:nvSpPr>
          <p:cNvPr id="6" name="Rectangle: Rounded Corners 5">
            <a:extLst>
              <a:ext uri="{FF2B5EF4-FFF2-40B4-BE49-F238E27FC236}">
                <a16:creationId xmlns:a16="http://schemas.microsoft.com/office/drawing/2014/main" id="{441A1774-BA8A-41ED-BAD2-87704A816247}"/>
              </a:ext>
            </a:extLst>
          </p:cNvPr>
          <p:cNvSpPr/>
          <p:nvPr/>
        </p:nvSpPr>
        <p:spPr>
          <a:xfrm>
            <a:off x="7320064" y="3312268"/>
            <a:ext cx="4666652" cy="1308370"/>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Low Credit throughout, thanks to high trade surplus</a:t>
            </a:r>
          </a:p>
        </p:txBody>
      </p:sp>
    </p:spTree>
    <p:extLst>
      <p:ext uri="{BB962C8B-B14F-4D97-AF65-F5344CB8AC3E}">
        <p14:creationId xmlns:p14="http://schemas.microsoft.com/office/powerpoint/2010/main" val="31828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par>
                          <p:cTn id="8" fill="hold">
                            <p:stCondLst>
                              <p:cond delay="4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4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1FC6-8CE2-4A3F-A701-0B083ECF4277}"/>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E0EDB84E-4ADF-4313-AB6F-0572EBC06BC8}"/>
              </a:ext>
            </a:extLst>
          </p:cNvPr>
          <p:cNvSpPr>
            <a:spLocks noGrp="1"/>
          </p:cNvSpPr>
          <p:nvPr>
            <p:ph idx="1"/>
          </p:nvPr>
        </p:nvSpPr>
        <p:spPr>
          <a:xfrm>
            <a:off x="838200" y="870439"/>
            <a:ext cx="10515600" cy="505313"/>
          </a:xfrm>
        </p:spPr>
        <p:txBody>
          <a:bodyPr/>
          <a:lstStyle/>
          <a:p>
            <a:r>
              <a:rPr lang="en-GB" dirty="0"/>
              <a:t>“Recovery” has been via restoring credit growth, with private debt still too high</a:t>
            </a:r>
          </a:p>
        </p:txBody>
      </p:sp>
      <p:pic>
        <p:nvPicPr>
          <p:cNvPr id="4" name="Picture 3">
            <a:extLst>
              <a:ext uri="{FF2B5EF4-FFF2-40B4-BE49-F238E27FC236}">
                <a16:creationId xmlns:a16="http://schemas.microsoft.com/office/drawing/2014/main" id="{DEF0D07C-0C1A-40E1-8EB0-326AD8346459}"/>
              </a:ext>
            </a:extLst>
          </p:cNvPr>
          <p:cNvPicPr>
            <a:picLocks noChangeAspect="1"/>
          </p:cNvPicPr>
          <p:nvPr/>
        </p:nvPicPr>
        <p:blipFill>
          <a:blip r:embed="rId2"/>
          <a:stretch>
            <a:fillRect/>
          </a:stretch>
        </p:blipFill>
        <p:spPr>
          <a:xfrm>
            <a:off x="100518" y="1267630"/>
            <a:ext cx="5847945" cy="4815020"/>
          </a:xfrm>
          <a:prstGeom prst="rect">
            <a:avLst/>
          </a:prstGeom>
        </p:spPr>
      </p:pic>
      <p:pic>
        <p:nvPicPr>
          <p:cNvPr id="5" name="Picture 4">
            <a:extLst>
              <a:ext uri="{FF2B5EF4-FFF2-40B4-BE49-F238E27FC236}">
                <a16:creationId xmlns:a16="http://schemas.microsoft.com/office/drawing/2014/main" id="{C0C6A49A-9B5B-4268-BA9B-A2508B52448F}"/>
              </a:ext>
            </a:extLst>
          </p:cNvPr>
          <p:cNvPicPr>
            <a:picLocks noChangeAspect="1"/>
          </p:cNvPicPr>
          <p:nvPr/>
        </p:nvPicPr>
        <p:blipFill>
          <a:blip r:embed="rId3"/>
          <a:stretch>
            <a:fillRect/>
          </a:stretch>
        </p:blipFill>
        <p:spPr>
          <a:xfrm>
            <a:off x="5679330" y="1333900"/>
            <a:ext cx="5847945" cy="5434775"/>
          </a:xfrm>
          <a:prstGeom prst="rect">
            <a:avLst/>
          </a:prstGeom>
        </p:spPr>
      </p:pic>
      <p:sp>
        <p:nvSpPr>
          <p:cNvPr id="6" name="Rectangle: Rounded Corners 5">
            <a:extLst>
              <a:ext uri="{FF2B5EF4-FFF2-40B4-BE49-F238E27FC236}">
                <a16:creationId xmlns:a16="http://schemas.microsoft.com/office/drawing/2014/main" id="{2EEF4ADE-9027-4158-91F3-30F94CB72597}"/>
              </a:ext>
            </a:extLst>
          </p:cNvPr>
          <p:cNvSpPr/>
          <p:nvPr/>
        </p:nvSpPr>
        <p:spPr>
          <a:xfrm>
            <a:off x="3701374" y="4542817"/>
            <a:ext cx="2247090" cy="1138134"/>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USA has “recovered”</a:t>
            </a:r>
          </a:p>
        </p:txBody>
      </p:sp>
      <p:sp>
        <p:nvSpPr>
          <p:cNvPr id="7" name="Rectangle: Rounded Corners 6">
            <a:extLst>
              <a:ext uri="{FF2B5EF4-FFF2-40B4-BE49-F238E27FC236}">
                <a16:creationId xmlns:a16="http://schemas.microsoft.com/office/drawing/2014/main" id="{C302043F-660E-4CF6-B285-C33A6702E264}"/>
              </a:ext>
            </a:extLst>
          </p:cNvPr>
          <p:cNvSpPr/>
          <p:nvPr/>
        </p:nvSpPr>
        <p:spPr>
          <a:xfrm>
            <a:off x="9280185" y="4542817"/>
            <a:ext cx="2247090" cy="1086254"/>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Eurozone has not</a:t>
            </a:r>
          </a:p>
        </p:txBody>
      </p:sp>
    </p:spTree>
    <p:extLst>
      <p:ext uri="{BB962C8B-B14F-4D97-AF65-F5344CB8AC3E}">
        <p14:creationId xmlns:p14="http://schemas.microsoft.com/office/powerpoint/2010/main" val="11662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D2B6-18AF-4ED4-827D-AD674CF8337A}"/>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ACE51E1B-ADF8-4D63-B920-20D70F74E430}"/>
              </a:ext>
            </a:extLst>
          </p:cNvPr>
          <p:cNvSpPr>
            <a:spLocks noGrp="1"/>
          </p:cNvSpPr>
          <p:nvPr>
            <p:ph idx="1"/>
          </p:nvPr>
        </p:nvSpPr>
        <p:spPr>
          <a:xfrm>
            <a:off x="838200" y="870439"/>
            <a:ext cx="10515600" cy="462250"/>
          </a:xfrm>
        </p:spPr>
        <p:txBody>
          <a:bodyPr/>
          <a:lstStyle/>
          <a:p>
            <a:r>
              <a:rPr lang="en-GB" dirty="0"/>
              <a:t>Fed “fight inflation” rate increases could trigger another “Roosevelt Recession”</a:t>
            </a:r>
          </a:p>
        </p:txBody>
      </p:sp>
      <p:pic>
        <p:nvPicPr>
          <p:cNvPr id="4" name="Picture 3">
            <a:extLst>
              <a:ext uri="{FF2B5EF4-FFF2-40B4-BE49-F238E27FC236}">
                <a16:creationId xmlns:a16="http://schemas.microsoft.com/office/drawing/2014/main" id="{683A1BD7-0973-4C72-8709-E5B19D026DD2}"/>
              </a:ext>
            </a:extLst>
          </p:cNvPr>
          <p:cNvPicPr>
            <a:picLocks noChangeAspect="1"/>
          </p:cNvPicPr>
          <p:nvPr/>
        </p:nvPicPr>
        <p:blipFill>
          <a:blip r:embed="rId2"/>
          <a:stretch>
            <a:fillRect/>
          </a:stretch>
        </p:blipFill>
        <p:spPr>
          <a:xfrm>
            <a:off x="41438" y="1043900"/>
            <a:ext cx="5954569" cy="4929602"/>
          </a:xfrm>
          <a:prstGeom prst="rect">
            <a:avLst/>
          </a:prstGeom>
        </p:spPr>
      </p:pic>
      <p:pic>
        <p:nvPicPr>
          <p:cNvPr id="5" name="Picture 4">
            <a:extLst>
              <a:ext uri="{FF2B5EF4-FFF2-40B4-BE49-F238E27FC236}">
                <a16:creationId xmlns:a16="http://schemas.microsoft.com/office/drawing/2014/main" id="{0E9CDE01-569F-4686-A74E-C6CD45E492F0}"/>
              </a:ext>
            </a:extLst>
          </p:cNvPr>
          <p:cNvPicPr>
            <a:picLocks noChangeAspect="1"/>
          </p:cNvPicPr>
          <p:nvPr/>
        </p:nvPicPr>
        <p:blipFill>
          <a:blip r:embed="rId3"/>
          <a:stretch>
            <a:fillRect/>
          </a:stretch>
        </p:blipFill>
        <p:spPr>
          <a:xfrm>
            <a:off x="5637172" y="1043900"/>
            <a:ext cx="6532130" cy="4929602"/>
          </a:xfrm>
          <a:prstGeom prst="rect">
            <a:avLst/>
          </a:prstGeom>
        </p:spPr>
      </p:pic>
      <p:sp>
        <p:nvSpPr>
          <p:cNvPr id="6" name="Rectangle: Rounded Corners 5">
            <a:extLst>
              <a:ext uri="{FF2B5EF4-FFF2-40B4-BE49-F238E27FC236}">
                <a16:creationId xmlns:a16="http://schemas.microsoft.com/office/drawing/2014/main" id="{8D0F1511-87FF-4152-9D99-EEFD04A92CD5}"/>
              </a:ext>
            </a:extLst>
          </p:cNvPr>
          <p:cNvSpPr/>
          <p:nvPr/>
        </p:nvSpPr>
        <p:spPr>
          <a:xfrm>
            <a:off x="9557426" y="2778368"/>
            <a:ext cx="2370805" cy="1371601"/>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effectLst>
                  <a:outerShdw blurRad="38100" dist="38100" dir="2700000" algn="tl">
                    <a:srgbClr val="000000">
                      <a:alpha val="43137"/>
                    </a:srgbClr>
                  </a:outerShdw>
                </a:effectLst>
              </a:rPr>
              <a:t>Return to private sector deleveraging</a:t>
            </a:r>
          </a:p>
        </p:txBody>
      </p:sp>
      <p:sp>
        <p:nvSpPr>
          <p:cNvPr id="7" name="Rectangle: Rounded Corners 6">
            <a:extLst>
              <a:ext uri="{FF2B5EF4-FFF2-40B4-BE49-F238E27FC236}">
                <a16:creationId xmlns:a16="http://schemas.microsoft.com/office/drawing/2014/main" id="{78378578-3CCF-4B8C-A726-6384A5CAF4BE}"/>
              </a:ext>
            </a:extLst>
          </p:cNvPr>
          <p:cNvSpPr/>
          <p:nvPr/>
        </p:nvSpPr>
        <p:spPr>
          <a:xfrm>
            <a:off x="2913434" y="4648197"/>
            <a:ext cx="1877438" cy="1229132"/>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200" b="1" dirty="0">
                <a:effectLst>
                  <a:outerShdw blurRad="38100" dist="38100" dir="2700000" algn="tl">
                    <a:srgbClr val="000000">
                      <a:alpha val="43137"/>
                    </a:srgbClr>
                  </a:outerShdw>
                </a:effectLst>
              </a:rPr>
              <a:t>Major Great Depression deleveraging</a:t>
            </a:r>
          </a:p>
        </p:txBody>
      </p:sp>
      <p:sp>
        <p:nvSpPr>
          <p:cNvPr id="8" name="Arrow: Right 7">
            <a:extLst>
              <a:ext uri="{FF2B5EF4-FFF2-40B4-BE49-F238E27FC236}">
                <a16:creationId xmlns:a16="http://schemas.microsoft.com/office/drawing/2014/main" id="{8906A138-D970-4374-96B5-7EB9E7531D6E}"/>
              </a:ext>
            </a:extLst>
          </p:cNvPr>
          <p:cNvSpPr/>
          <p:nvPr/>
        </p:nvSpPr>
        <p:spPr>
          <a:xfrm rot="16741487">
            <a:off x="9496047" y="2713894"/>
            <a:ext cx="2679971" cy="1117559"/>
          </a:xfrm>
          <a:prstGeom prst="rightArrow">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200" b="1" dirty="0">
                <a:solidFill>
                  <a:srgbClr val="FF0000"/>
                </a:solidFill>
                <a:effectLst>
                  <a:outerShdw blurRad="38100" dist="38100" dir="2700000" algn="tl">
                    <a:srgbClr val="000000">
                      <a:alpha val="43137"/>
                    </a:srgbClr>
                  </a:outerShdw>
                </a:effectLst>
              </a:rPr>
              <a:t>Unemployment Doubles</a:t>
            </a:r>
          </a:p>
        </p:txBody>
      </p:sp>
      <p:sp>
        <p:nvSpPr>
          <p:cNvPr id="9" name="Arrow: Right 8">
            <a:extLst>
              <a:ext uri="{FF2B5EF4-FFF2-40B4-BE49-F238E27FC236}">
                <a16:creationId xmlns:a16="http://schemas.microsoft.com/office/drawing/2014/main" id="{75D8EA04-C50A-4DAA-B8C2-31B5514D7925}"/>
              </a:ext>
            </a:extLst>
          </p:cNvPr>
          <p:cNvSpPr/>
          <p:nvPr/>
        </p:nvSpPr>
        <p:spPr>
          <a:xfrm rot="16959791">
            <a:off x="7534514" y="3103273"/>
            <a:ext cx="3304602" cy="1117559"/>
          </a:xfrm>
          <a:prstGeom prst="rightArrow">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200" b="1" dirty="0">
                <a:solidFill>
                  <a:srgbClr val="FF0000"/>
                </a:solidFill>
                <a:effectLst>
                  <a:outerShdw blurRad="38100" dist="38100" dir="2700000" algn="tl">
                    <a:srgbClr val="000000">
                      <a:alpha val="43137"/>
                    </a:srgbClr>
                  </a:outerShdw>
                </a:effectLst>
              </a:rPr>
              <a:t>Unemployment Explodes</a:t>
            </a:r>
          </a:p>
        </p:txBody>
      </p:sp>
    </p:spTree>
    <p:extLst>
      <p:ext uri="{BB962C8B-B14F-4D97-AF65-F5344CB8AC3E}">
        <p14:creationId xmlns:p14="http://schemas.microsoft.com/office/powerpoint/2010/main" val="15186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ppt_h/2"/>
                                          </p:val>
                                        </p:tav>
                                        <p:tav tm="100000">
                                          <p:val>
                                            <p:strVal val="#ppt_y"/>
                                          </p:val>
                                        </p:tav>
                                      </p:tavLst>
                                    </p:anim>
                                    <p:anim calcmode="lin" valueType="num">
                                      <p:cBhvr>
                                        <p:cTn id="37" dur="1000" fill="hold"/>
                                        <p:tgtEl>
                                          <p:spTgt spid="9"/>
                                        </p:tgtEl>
                                        <p:attrNameLst>
                                          <p:attrName>ppt_w</p:attrName>
                                        </p:attrNameLst>
                                      </p:cBhvr>
                                      <p:tavLst>
                                        <p:tav tm="0">
                                          <p:val>
                                            <p:strVal val="#ppt_w"/>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7"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ppt_h/2"/>
                                          </p:val>
                                        </p:tav>
                                        <p:tav tm="100000">
                                          <p:val>
                                            <p:strVal val="#ppt_y"/>
                                          </p:val>
                                        </p:tav>
                                      </p:tavLst>
                                    </p:anim>
                                    <p:anim calcmode="lin" valueType="num">
                                      <p:cBhvr>
                                        <p:cTn id="74" dur="1000" fill="hold"/>
                                        <p:tgtEl>
                                          <p:spTgt spid="8"/>
                                        </p:tgtEl>
                                        <p:attrNameLst>
                                          <p:attrName>ppt_w</p:attrName>
                                        </p:attrNameLst>
                                      </p:cBhvr>
                                      <p:tavLst>
                                        <p:tav tm="0">
                                          <p:val>
                                            <p:strVal val="#ppt_w"/>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0750-3437-4CCD-AE15-13A3AB2BA771}"/>
              </a:ext>
            </a:extLst>
          </p:cNvPr>
          <p:cNvSpPr>
            <a:spLocks noGrp="1"/>
          </p:cNvSpPr>
          <p:nvPr>
            <p:ph type="title"/>
          </p:nvPr>
        </p:nvSpPr>
        <p:spPr/>
        <p:txBody>
          <a:bodyPr>
            <a:normAutofit fontScale="90000"/>
          </a:bodyPr>
          <a:lstStyle/>
          <a:p>
            <a:r>
              <a:rPr lang="en-GB" dirty="0"/>
              <a:t>Why don’t mainstream economists understand credit?</a:t>
            </a:r>
          </a:p>
        </p:txBody>
      </p:sp>
      <p:sp>
        <p:nvSpPr>
          <p:cNvPr id="3" name="Content Placeholder 2">
            <a:extLst>
              <a:ext uri="{FF2B5EF4-FFF2-40B4-BE49-F238E27FC236}">
                <a16:creationId xmlns:a16="http://schemas.microsoft.com/office/drawing/2014/main" id="{19132CA0-2272-4177-BE32-2C7A26921A01}"/>
              </a:ext>
            </a:extLst>
          </p:cNvPr>
          <p:cNvSpPr>
            <a:spLocks noGrp="1"/>
          </p:cNvSpPr>
          <p:nvPr>
            <p:ph idx="1"/>
          </p:nvPr>
        </p:nvSpPr>
        <p:spPr>
          <a:xfrm>
            <a:off x="838200" y="870439"/>
            <a:ext cx="10515600" cy="5622436"/>
          </a:xfrm>
        </p:spPr>
        <p:txBody>
          <a:bodyPr>
            <a:normAutofit lnSpcReduction="10000"/>
          </a:bodyPr>
          <a:lstStyle/>
          <a:p>
            <a:r>
              <a:rPr lang="en-GB" dirty="0"/>
              <a:t>Have a theory of banking in which banks don’t originate loans</a:t>
            </a:r>
          </a:p>
          <a:p>
            <a:pPr lvl="1"/>
            <a:r>
              <a:rPr lang="en-GB" dirty="0"/>
              <a:t>“ If I decide to cut back on my spending and stash the funds in a bank, which lends them out to someone else, this doesn’t have to represent a net increase in demand.” (</a:t>
            </a:r>
            <a:r>
              <a:rPr lang="en-GB" dirty="0">
                <a:hlinkClick r:id="rId2"/>
              </a:rPr>
              <a:t>Krugman 2012</a:t>
            </a:r>
            <a:r>
              <a:rPr lang="en-GB" dirty="0"/>
              <a:t>)</a:t>
            </a:r>
          </a:p>
          <a:p>
            <a:r>
              <a:rPr lang="en-GB" dirty="0"/>
              <a:t>Start from “a priori” assumption that money only affects prices not output</a:t>
            </a:r>
          </a:p>
          <a:p>
            <a:pPr lvl="1"/>
            <a:r>
              <a:rPr lang="en-GB" dirty="0"/>
              <a:t>“the absence of money illusion … implies that aggregate demand fluctuations of a purely nominal nature should lead to price fluctuations only” (Lucas 1972, p.51)</a:t>
            </a:r>
          </a:p>
          <a:p>
            <a:r>
              <a:rPr lang="en-GB" dirty="0"/>
              <a:t>Model the economy as if it is in/near equilibrium &amp; inherently stable</a:t>
            </a:r>
          </a:p>
          <a:p>
            <a:pPr lvl="1"/>
            <a:r>
              <a:rPr lang="en-GB" dirty="0"/>
              <a:t>“Why hasn’t growth theory been used to study the Great Depression? Perhaps because economists are reluctant to use standard theory to study an event that historically was treated as an aberration defying an equilibrium explanation.” (Prescott 1999)</a:t>
            </a:r>
          </a:p>
          <a:p>
            <a:r>
              <a:rPr lang="en-GB" dirty="0"/>
              <a:t>Believe private debt doesn’t affect asset prices, &amp; actually encourages debt finance</a:t>
            </a:r>
          </a:p>
          <a:p>
            <a:pPr lvl="1"/>
            <a:r>
              <a:rPr lang="en-GB" dirty="0"/>
              <a:t>“We conclude therefore that levered companies cannot command a premium over unlevered companies because investors have the opportunity of putting the equivalent leverage into their portfolio directly by borrowing on personal account.” (Modigliani &amp; Miller 1958)</a:t>
            </a:r>
          </a:p>
        </p:txBody>
      </p:sp>
    </p:spTree>
    <p:extLst>
      <p:ext uri="{BB962C8B-B14F-4D97-AF65-F5344CB8AC3E}">
        <p14:creationId xmlns:p14="http://schemas.microsoft.com/office/powerpoint/2010/main" val="221031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8436-0224-4AE0-9F21-C79C44B3BC7F}"/>
              </a:ext>
            </a:extLst>
          </p:cNvPr>
          <p:cNvSpPr>
            <a:spLocks noGrp="1"/>
          </p:cNvSpPr>
          <p:nvPr>
            <p:ph type="title"/>
          </p:nvPr>
        </p:nvSpPr>
        <p:spPr/>
        <p:txBody>
          <a:bodyPr>
            <a:normAutofit fontScale="90000"/>
          </a:bodyPr>
          <a:lstStyle/>
          <a:p>
            <a:r>
              <a:rPr lang="en-GB" dirty="0"/>
              <a:t>Why don’t mainstream economists understand credit?</a:t>
            </a:r>
          </a:p>
        </p:txBody>
      </p:sp>
      <p:sp>
        <p:nvSpPr>
          <p:cNvPr id="3" name="Content Placeholder 2">
            <a:extLst>
              <a:ext uri="{FF2B5EF4-FFF2-40B4-BE49-F238E27FC236}">
                <a16:creationId xmlns:a16="http://schemas.microsoft.com/office/drawing/2014/main" id="{EAEA67D6-0999-4A46-BE08-5A6519B8C6DF}"/>
              </a:ext>
            </a:extLst>
          </p:cNvPr>
          <p:cNvSpPr>
            <a:spLocks noGrp="1"/>
          </p:cNvSpPr>
          <p:nvPr>
            <p:ph idx="1"/>
          </p:nvPr>
        </p:nvSpPr>
        <p:spPr>
          <a:xfrm>
            <a:off x="838200" y="870439"/>
            <a:ext cx="10515600" cy="5723544"/>
          </a:xfrm>
        </p:spPr>
        <p:txBody>
          <a:bodyPr>
            <a:normAutofit/>
          </a:bodyPr>
          <a:lstStyle/>
          <a:p>
            <a:r>
              <a:rPr lang="en-GB" dirty="0"/>
              <a:t>Bank of England &amp; Bundesbank state that </a:t>
            </a:r>
            <a:r>
              <a:rPr lang="en-GB" b="1" i="1" dirty="0"/>
              <a:t>mainstream banking model is false</a:t>
            </a:r>
          </a:p>
          <a:p>
            <a:pPr lvl="1"/>
            <a:r>
              <a:rPr lang="en-GB" dirty="0">
                <a:hlinkClick r:id="rId2"/>
              </a:rPr>
              <a:t>Bank of England</a:t>
            </a:r>
            <a:r>
              <a:rPr lang="en-GB" dirty="0"/>
              <a:t>: “Rather than banks receiving deposits when households save and then lending them out, bank lending creates deposits.”</a:t>
            </a:r>
          </a:p>
          <a:p>
            <a:pPr lvl="1"/>
            <a:r>
              <a:rPr lang="en-GB" dirty="0">
                <a:hlinkClick r:id="rId3"/>
              </a:rPr>
              <a:t>Bundesbank</a:t>
            </a:r>
            <a:r>
              <a:rPr lang="en-GB" dirty="0"/>
              <a:t>: “this refutes a popular misconception that banks act simply as intermediaries at the time of lending – </a:t>
            </a:r>
            <a:r>
              <a:rPr lang="en-GB" dirty="0" err="1"/>
              <a:t>ie</a:t>
            </a:r>
            <a:r>
              <a:rPr lang="en-GB" dirty="0"/>
              <a:t> that banks can only grant credit using funds placed with them previously as deposits by other customers”</a:t>
            </a:r>
          </a:p>
          <a:p>
            <a:r>
              <a:rPr lang="en-GB" dirty="0"/>
              <a:t>“Money illusion” invalid where loans don’t exist</a:t>
            </a:r>
          </a:p>
          <a:p>
            <a:pPr lvl="1"/>
            <a:r>
              <a:rPr lang="en-GB" dirty="0"/>
              <a:t>Neoclassicals instead suffer from “barter illusion”</a:t>
            </a:r>
          </a:p>
          <a:p>
            <a:pPr lvl="2"/>
            <a:r>
              <a:rPr lang="en-GB" dirty="0"/>
              <a:t>Model myth of money-less barter economy rather than monetary real world</a:t>
            </a:r>
          </a:p>
          <a:p>
            <a:r>
              <a:rPr lang="en-GB" dirty="0"/>
              <a:t>Real world is </a:t>
            </a:r>
            <a:r>
              <a:rPr lang="en-GB" b="1" i="1" dirty="0"/>
              <a:t>always </a:t>
            </a:r>
            <a:r>
              <a:rPr lang="en-GB" dirty="0"/>
              <a:t>out of equilibrium. </a:t>
            </a:r>
            <a:r>
              <a:rPr lang="en-GB" dirty="0">
                <a:hlinkClick r:id="rId4"/>
              </a:rPr>
              <a:t>Irving Fisher put it  best in 1933</a:t>
            </a:r>
            <a:r>
              <a:rPr lang="en-GB" dirty="0"/>
              <a:t>:</a:t>
            </a:r>
          </a:p>
          <a:p>
            <a:pPr lvl="1"/>
            <a:r>
              <a:rPr lang="en-GB" dirty="0"/>
              <a:t>“New disturbances are, humanly speaking, sure to occur, so that, in actual fact, any variable is almost always above or below the ideal equilibrium…</a:t>
            </a:r>
          </a:p>
          <a:p>
            <a:pPr lvl="1"/>
            <a:r>
              <a:rPr lang="en-GB" dirty="0"/>
              <a:t>It is as absurd to assume that, for any long period of time, the variables in the economic organization, or any part of them, will "stay put," in perfect equilibrium, as to assume that the Atlantic Ocean can ever be without a wave.”</a:t>
            </a:r>
          </a:p>
        </p:txBody>
      </p:sp>
    </p:spTree>
    <p:extLst>
      <p:ext uri="{BB962C8B-B14F-4D97-AF65-F5344CB8AC3E}">
        <p14:creationId xmlns:p14="http://schemas.microsoft.com/office/powerpoint/2010/main" val="298430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0186-4000-41B2-956C-73ADDC618F9E}"/>
              </a:ext>
            </a:extLst>
          </p:cNvPr>
          <p:cNvSpPr>
            <a:spLocks noGrp="1"/>
          </p:cNvSpPr>
          <p:nvPr>
            <p:ph type="title"/>
          </p:nvPr>
        </p:nvSpPr>
        <p:spPr/>
        <p:txBody>
          <a:bodyPr>
            <a:normAutofit fontScale="90000"/>
          </a:bodyPr>
          <a:lstStyle/>
          <a:p>
            <a:r>
              <a:rPr lang="en-GB" dirty="0"/>
              <a:t>Why don’t mainstream economists understand credit?</a:t>
            </a:r>
          </a:p>
        </p:txBody>
      </p:sp>
      <p:sp>
        <p:nvSpPr>
          <p:cNvPr id="3" name="Content Placeholder 2">
            <a:extLst>
              <a:ext uri="{FF2B5EF4-FFF2-40B4-BE49-F238E27FC236}">
                <a16:creationId xmlns:a16="http://schemas.microsoft.com/office/drawing/2014/main" id="{000B19E7-F2F4-4C57-BFF1-3A2C4C89A93C}"/>
              </a:ext>
            </a:extLst>
          </p:cNvPr>
          <p:cNvSpPr>
            <a:spLocks noGrp="1"/>
          </p:cNvSpPr>
          <p:nvPr>
            <p:ph idx="1"/>
          </p:nvPr>
        </p:nvSpPr>
        <p:spPr>
          <a:xfrm>
            <a:off x="838200" y="870439"/>
            <a:ext cx="10515600" cy="1847003"/>
          </a:xfrm>
        </p:spPr>
        <p:txBody>
          <a:bodyPr>
            <a:noAutofit/>
          </a:bodyPr>
          <a:lstStyle/>
          <a:p>
            <a:r>
              <a:rPr lang="en-GB" dirty="0"/>
              <a:t>How to understand what mainstream economists refuse to understand:</a:t>
            </a:r>
          </a:p>
          <a:p>
            <a:pPr lvl="1"/>
            <a:r>
              <a:rPr lang="en-GB" dirty="0"/>
              <a:t>Act I: Imagine spending by 3 people/sectors/countries, with </a:t>
            </a:r>
            <a:r>
              <a:rPr lang="en-GB" b="1" i="1" dirty="0"/>
              <a:t>no</a:t>
            </a:r>
            <a:r>
              <a:rPr lang="en-GB" dirty="0"/>
              <a:t> lending</a:t>
            </a:r>
          </a:p>
          <a:p>
            <a:pPr lvl="1"/>
            <a:r>
              <a:rPr lang="en-GB" dirty="0"/>
              <a:t>“Angela”, “Emanuele” &amp; “Alexis” each have €100 in cash</a:t>
            </a:r>
          </a:p>
          <a:p>
            <a:pPr lvl="1"/>
            <a:r>
              <a:rPr lang="en-GB" dirty="0"/>
              <a:t>“Angela”, “Emanuele” &amp; “Alexis” each spend €100 </a:t>
            </a:r>
            <a:r>
              <a:rPr lang="en-GB" i="1" dirty="0"/>
              <a:t>per year</a:t>
            </a:r>
            <a:r>
              <a:rPr lang="en-GB" dirty="0"/>
              <a:t> on each other</a:t>
            </a:r>
          </a:p>
          <a:p>
            <a:pPr lvl="1"/>
            <a:r>
              <a:rPr lang="en-GB" dirty="0"/>
              <a:t>Act I: No borrowing. Total expenditure is total income: €600 per year</a:t>
            </a:r>
          </a:p>
        </p:txBody>
      </p:sp>
      <p:graphicFrame>
        <p:nvGraphicFramePr>
          <p:cNvPr id="4" name="Table 3">
            <a:extLst>
              <a:ext uri="{FF2B5EF4-FFF2-40B4-BE49-F238E27FC236}">
                <a16:creationId xmlns:a16="http://schemas.microsoft.com/office/drawing/2014/main" id="{4EF3BC7B-B2B1-45B9-BFD0-863478073970}"/>
              </a:ext>
            </a:extLst>
          </p:cNvPr>
          <p:cNvGraphicFramePr>
            <a:graphicFrameLocks noGrp="1"/>
          </p:cNvGraphicFramePr>
          <p:nvPr>
            <p:extLst>
              <p:ext uri="{D42A27DB-BD31-4B8C-83A1-F6EECF244321}">
                <p14:modId xmlns:p14="http://schemas.microsoft.com/office/powerpoint/2010/main" val="297309819"/>
              </p:ext>
            </p:extLst>
          </p:nvPr>
        </p:nvGraphicFramePr>
        <p:xfrm>
          <a:off x="1085382" y="2717442"/>
          <a:ext cx="9398617" cy="1745236"/>
        </p:xfrm>
        <a:graphic>
          <a:graphicData uri="http://schemas.openxmlformats.org/drawingml/2006/table">
            <a:tbl>
              <a:tblPr firstRow="1" firstCol="1" bandRow="1">
                <a:tableStyleId>{5C22544A-7EE6-4342-B048-85BDC9FD1C3A}</a:tableStyleId>
              </a:tblPr>
              <a:tblGrid>
                <a:gridCol w="3791447">
                  <a:extLst>
                    <a:ext uri="{9D8B030D-6E8A-4147-A177-3AD203B41FA5}">
                      <a16:colId xmlns:a16="http://schemas.microsoft.com/office/drawing/2014/main" val="3814865732"/>
                    </a:ext>
                  </a:extLst>
                </a:gridCol>
                <a:gridCol w="1849848">
                  <a:extLst>
                    <a:ext uri="{9D8B030D-6E8A-4147-A177-3AD203B41FA5}">
                      <a16:colId xmlns:a16="http://schemas.microsoft.com/office/drawing/2014/main" val="3448939650"/>
                    </a:ext>
                  </a:extLst>
                </a:gridCol>
                <a:gridCol w="2097856">
                  <a:extLst>
                    <a:ext uri="{9D8B030D-6E8A-4147-A177-3AD203B41FA5}">
                      <a16:colId xmlns:a16="http://schemas.microsoft.com/office/drawing/2014/main" val="3152088199"/>
                    </a:ext>
                  </a:extLst>
                </a:gridCol>
                <a:gridCol w="1659466">
                  <a:extLst>
                    <a:ext uri="{9D8B030D-6E8A-4147-A177-3AD203B41FA5}">
                      <a16:colId xmlns:a16="http://schemas.microsoft.com/office/drawing/2014/main" val="3957916585"/>
                    </a:ext>
                  </a:extLst>
                </a:gridCol>
              </a:tblGrid>
              <a:tr h="0">
                <a:tc>
                  <a:txBody>
                    <a:bodyPr/>
                    <a:lstStyle/>
                    <a:p>
                      <a:pPr>
                        <a:lnSpc>
                          <a:spcPct val="107000"/>
                        </a:lnSpc>
                        <a:spcAft>
                          <a:spcPts val="0"/>
                        </a:spcAft>
                      </a:pPr>
                      <a:r>
                        <a:rPr lang="en-GB" sz="2800" dirty="0">
                          <a:effectLst/>
                        </a:rPr>
                        <a:t>Expenditure &amp; Income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Angela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Emanuele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Alexis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200448"/>
                  </a:ext>
                </a:extLst>
              </a:tr>
              <a:tr h="0">
                <a:tc>
                  <a:txBody>
                    <a:bodyPr/>
                    <a:lstStyle/>
                    <a:p>
                      <a:pPr>
                        <a:lnSpc>
                          <a:spcPct val="107000"/>
                        </a:lnSpc>
                        <a:spcAft>
                          <a:spcPts val="0"/>
                        </a:spcAft>
                      </a:pPr>
                      <a:r>
                        <a:rPr lang="en-GB" sz="2800" dirty="0">
                          <a:effectLst/>
                        </a:rPr>
                        <a:t>Angela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rPr>
                        <a:t>-200</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rPr>
                        <a:t>100</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rPr>
                        <a:t>100</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792457"/>
                  </a:ext>
                </a:extLst>
              </a:tr>
              <a:tr h="0">
                <a:tc>
                  <a:txBody>
                    <a:bodyPr/>
                    <a:lstStyle/>
                    <a:p>
                      <a:pPr>
                        <a:lnSpc>
                          <a:spcPct val="107000"/>
                        </a:lnSpc>
                        <a:spcAft>
                          <a:spcPts val="0"/>
                        </a:spcAft>
                      </a:pPr>
                      <a:r>
                        <a:rPr lang="en-GB" sz="2800" dirty="0">
                          <a:effectLst/>
                        </a:rPr>
                        <a:t>Emanuele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100</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rPr>
                        <a:t>-200</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rPr>
                        <a:t>100</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883798"/>
                  </a:ext>
                </a:extLst>
              </a:tr>
              <a:tr h="0">
                <a:tc>
                  <a:txBody>
                    <a:bodyPr/>
                    <a:lstStyle/>
                    <a:p>
                      <a:pPr>
                        <a:lnSpc>
                          <a:spcPct val="107000"/>
                        </a:lnSpc>
                        <a:spcAft>
                          <a:spcPts val="0"/>
                        </a:spcAft>
                      </a:pPr>
                      <a:r>
                        <a:rPr lang="en-GB" sz="2800" dirty="0">
                          <a:effectLst/>
                        </a:rPr>
                        <a:t>Alexis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rPr>
                        <a:t>100</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rPr>
                        <a:t>100</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rPr>
                        <a:t>-200</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906850"/>
                  </a:ext>
                </a:extLst>
              </a:tr>
            </a:tbl>
          </a:graphicData>
        </a:graphic>
      </p:graphicFrame>
      <p:sp>
        <p:nvSpPr>
          <p:cNvPr id="5" name="Content Placeholder 2">
            <a:extLst>
              <a:ext uri="{FF2B5EF4-FFF2-40B4-BE49-F238E27FC236}">
                <a16:creationId xmlns:a16="http://schemas.microsoft.com/office/drawing/2014/main" id="{82847053-78B0-4D41-BEF1-87966EA631E8}"/>
              </a:ext>
            </a:extLst>
          </p:cNvPr>
          <p:cNvSpPr txBox="1">
            <a:spLocks/>
          </p:cNvSpPr>
          <p:nvPr/>
        </p:nvSpPr>
        <p:spPr>
          <a:xfrm>
            <a:off x="1246031" y="4562994"/>
            <a:ext cx="9821214" cy="1929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Diagonals are expenditure; off-diagonals are income</a:t>
            </a:r>
          </a:p>
          <a:p>
            <a:r>
              <a:rPr lang="en-GB" dirty="0"/>
              <a:t>Each row necessarily sums to zero: Your Expenditure is someone else’s Income</a:t>
            </a:r>
          </a:p>
          <a:p>
            <a:r>
              <a:rPr lang="en-GB" dirty="0"/>
              <a:t>Column sum is net savings per person/sector/country per year</a:t>
            </a:r>
          </a:p>
          <a:p>
            <a:pPr lvl="1"/>
            <a:r>
              <a:rPr lang="en-GB" dirty="0"/>
              <a:t>Can be positive or negative, </a:t>
            </a:r>
            <a:r>
              <a:rPr lang="en-GB" b="1" i="1" dirty="0"/>
              <a:t>but the aggregate must be zero</a:t>
            </a:r>
            <a:r>
              <a:rPr lang="en-GB" dirty="0"/>
              <a:t>.</a:t>
            </a:r>
          </a:p>
        </p:txBody>
      </p:sp>
    </p:spTree>
    <p:extLst>
      <p:ext uri="{BB962C8B-B14F-4D97-AF65-F5344CB8AC3E}">
        <p14:creationId xmlns:p14="http://schemas.microsoft.com/office/powerpoint/2010/main" val="31564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5D1D-E7BD-4E16-9BC9-5835AF1EB12B}"/>
              </a:ext>
            </a:extLst>
          </p:cNvPr>
          <p:cNvSpPr>
            <a:spLocks noGrp="1"/>
          </p:cNvSpPr>
          <p:nvPr>
            <p:ph type="title"/>
          </p:nvPr>
        </p:nvSpPr>
        <p:spPr/>
        <p:txBody>
          <a:bodyPr>
            <a:normAutofit fontScale="90000"/>
          </a:bodyPr>
          <a:lstStyle/>
          <a:p>
            <a:r>
              <a:rPr lang="en-GB" dirty="0"/>
              <a:t>First step: </a:t>
            </a:r>
            <a:r>
              <a:rPr lang="en-GB" b="1" i="1" dirty="0"/>
              <a:t>Understand what caused the last one</a:t>
            </a:r>
          </a:p>
        </p:txBody>
      </p:sp>
      <p:sp>
        <p:nvSpPr>
          <p:cNvPr id="3" name="Content Placeholder 2">
            <a:extLst>
              <a:ext uri="{FF2B5EF4-FFF2-40B4-BE49-F238E27FC236}">
                <a16:creationId xmlns:a16="http://schemas.microsoft.com/office/drawing/2014/main" id="{57DC9318-481A-41F0-9993-BFCFD94FC2AF}"/>
              </a:ext>
            </a:extLst>
          </p:cNvPr>
          <p:cNvSpPr>
            <a:spLocks noGrp="1"/>
          </p:cNvSpPr>
          <p:nvPr>
            <p:ph idx="1"/>
          </p:nvPr>
        </p:nvSpPr>
        <p:spPr>
          <a:xfrm>
            <a:off x="838199" y="870438"/>
            <a:ext cx="11029751" cy="765857"/>
          </a:xfrm>
        </p:spPr>
        <p:txBody>
          <a:bodyPr>
            <a:noAutofit/>
          </a:bodyPr>
          <a:lstStyle/>
          <a:p>
            <a:r>
              <a:rPr lang="en-GB" dirty="0"/>
              <a:t>Can’t understand it using mainstream economics</a:t>
            </a:r>
          </a:p>
          <a:p>
            <a:r>
              <a:rPr lang="en-GB" dirty="0"/>
              <a:t>Leading mainstream economists dismiss financial explanation of crisis</a:t>
            </a:r>
          </a:p>
        </p:txBody>
      </p:sp>
      <p:pic>
        <p:nvPicPr>
          <p:cNvPr id="4" name="Picture 3">
            <a:extLst>
              <a:ext uri="{FF2B5EF4-FFF2-40B4-BE49-F238E27FC236}">
                <a16:creationId xmlns:a16="http://schemas.microsoft.com/office/drawing/2014/main" id="{9E88F129-F52E-4383-A43E-1E6D76F14EC6}"/>
              </a:ext>
            </a:extLst>
          </p:cNvPr>
          <p:cNvPicPr>
            <a:picLocks noChangeAspect="1"/>
          </p:cNvPicPr>
          <p:nvPr/>
        </p:nvPicPr>
        <p:blipFill>
          <a:blip r:embed="rId2"/>
          <a:stretch>
            <a:fillRect/>
          </a:stretch>
        </p:blipFill>
        <p:spPr>
          <a:xfrm>
            <a:off x="4118813" y="1617502"/>
            <a:ext cx="8076026" cy="4875373"/>
          </a:xfrm>
          <a:prstGeom prst="rect">
            <a:avLst/>
          </a:prstGeom>
        </p:spPr>
      </p:pic>
      <p:sp>
        <p:nvSpPr>
          <p:cNvPr id="5" name="Content Placeholder 2">
            <a:extLst>
              <a:ext uri="{FF2B5EF4-FFF2-40B4-BE49-F238E27FC236}">
                <a16:creationId xmlns:a16="http://schemas.microsoft.com/office/drawing/2014/main" id="{599468C6-BE16-43BB-9E1B-D936B008CF7E}"/>
              </a:ext>
            </a:extLst>
          </p:cNvPr>
          <p:cNvSpPr txBox="1">
            <a:spLocks/>
          </p:cNvSpPr>
          <p:nvPr/>
        </p:nvSpPr>
        <p:spPr>
          <a:xfrm>
            <a:off x="1165086" y="1692104"/>
            <a:ext cx="2953727" cy="4900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linkClick r:id="rId3"/>
              </a:rPr>
              <a:t>Federal Reserve Advisor Lee Ohanian 2010</a:t>
            </a:r>
            <a:r>
              <a:rPr lang="en-GB" dirty="0"/>
              <a:t>: “Figure 4 … shows that bank credit relative to nominal GDP rose at the end of 2008 to an all-time high.</a:t>
            </a:r>
          </a:p>
          <a:p>
            <a:r>
              <a:rPr lang="en-GB" dirty="0"/>
              <a:t>And while this declined by the first quarter of 2010, bank credit was still at a higher level at this point than any time before 2008.6”</a:t>
            </a:r>
          </a:p>
        </p:txBody>
      </p:sp>
      <p:sp>
        <p:nvSpPr>
          <p:cNvPr id="6" name="Content Placeholder 2">
            <a:extLst>
              <a:ext uri="{FF2B5EF4-FFF2-40B4-BE49-F238E27FC236}">
                <a16:creationId xmlns:a16="http://schemas.microsoft.com/office/drawing/2014/main" id="{F08B23BD-3786-4159-A533-558E2AD77DB8}"/>
              </a:ext>
            </a:extLst>
          </p:cNvPr>
          <p:cNvSpPr txBox="1">
            <a:spLocks/>
          </p:cNvSpPr>
          <p:nvPr/>
        </p:nvSpPr>
        <p:spPr>
          <a:xfrm>
            <a:off x="5472918" y="2206137"/>
            <a:ext cx="6256682" cy="1506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rgbClr val="FF0000"/>
                </a:solidFill>
                <a:effectLst>
                  <a:outerShdw blurRad="38100" dist="38100" dir="2700000" algn="tl">
                    <a:srgbClr val="000000">
                      <a:alpha val="43137"/>
                    </a:srgbClr>
                  </a:outerShdw>
                </a:effectLst>
              </a:rPr>
              <a:t>This is the </a:t>
            </a:r>
            <a:r>
              <a:rPr lang="en-GB" sz="2800" b="1" i="1" u="sng" dirty="0">
                <a:solidFill>
                  <a:srgbClr val="FF0000"/>
                </a:solidFill>
                <a:effectLst>
                  <a:outerShdw blurRad="38100" dist="38100" dir="2700000" algn="tl">
                    <a:srgbClr val="000000">
                      <a:alpha val="43137"/>
                    </a:srgbClr>
                  </a:outerShdw>
                </a:effectLst>
              </a:rPr>
              <a:t>level</a:t>
            </a:r>
            <a:r>
              <a:rPr lang="en-GB" sz="2800" b="1" dirty="0">
                <a:solidFill>
                  <a:srgbClr val="FF0000"/>
                </a:solidFill>
                <a:effectLst>
                  <a:outerShdw blurRad="38100" dist="38100" dir="2700000" algn="tl">
                    <a:srgbClr val="000000">
                      <a:alpha val="43137"/>
                    </a:srgbClr>
                  </a:outerShdw>
                </a:effectLst>
              </a:rPr>
              <a:t> of private sector debt</a:t>
            </a:r>
          </a:p>
          <a:p>
            <a:r>
              <a:rPr lang="en-GB" sz="2800" b="1" dirty="0">
                <a:solidFill>
                  <a:srgbClr val="FF0000"/>
                </a:solidFill>
                <a:effectLst>
                  <a:outerShdw blurRad="38100" dist="38100" dir="2700000" algn="tl">
                    <a:srgbClr val="000000">
                      <a:alpha val="43137"/>
                    </a:srgbClr>
                  </a:outerShdw>
                </a:effectLst>
              </a:rPr>
              <a:t>Credit is properly defined as the </a:t>
            </a:r>
            <a:r>
              <a:rPr lang="en-GB" sz="2800" b="1" i="1" u="sng" dirty="0">
                <a:solidFill>
                  <a:srgbClr val="FF0000"/>
                </a:solidFill>
                <a:effectLst>
                  <a:outerShdw blurRad="38100" dist="38100" dir="2700000" algn="tl">
                    <a:srgbClr val="000000">
                      <a:alpha val="43137"/>
                    </a:srgbClr>
                  </a:outerShdw>
                </a:effectLst>
              </a:rPr>
              <a:t>rate of change </a:t>
            </a:r>
            <a:r>
              <a:rPr lang="en-GB" sz="2800" b="1" dirty="0">
                <a:solidFill>
                  <a:srgbClr val="FF0000"/>
                </a:solidFill>
                <a:effectLst>
                  <a:outerShdw blurRad="38100" dist="38100" dir="2700000" algn="tl">
                    <a:srgbClr val="000000">
                      <a:alpha val="43137"/>
                    </a:srgbClr>
                  </a:outerShdw>
                </a:effectLst>
              </a:rPr>
              <a:t>of private debt…</a:t>
            </a:r>
          </a:p>
        </p:txBody>
      </p:sp>
    </p:spTree>
    <p:extLst>
      <p:ext uri="{BB962C8B-B14F-4D97-AF65-F5344CB8AC3E}">
        <p14:creationId xmlns:p14="http://schemas.microsoft.com/office/powerpoint/2010/main" val="35155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50000"/>
                                  </p:iterate>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50000"/>
                                  </p:iterate>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5434-B323-4FEA-BAD4-DDBF3B20455F}"/>
              </a:ext>
            </a:extLst>
          </p:cNvPr>
          <p:cNvSpPr>
            <a:spLocks noGrp="1"/>
          </p:cNvSpPr>
          <p:nvPr>
            <p:ph type="title"/>
          </p:nvPr>
        </p:nvSpPr>
        <p:spPr/>
        <p:txBody>
          <a:bodyPr>
            <a:normAutofit fontScale="90000"/>
          </a:bodyPr>
          <a:lstStyle/>
          <a:p>
            <a:r>
              <a:rPr lang="en-GB" dirty="0"/>
              <a:t>Why don’t mainstream economists understand credit?</a:t>
            </a:r>
          </a:p>
        </p:txBody>
      </p:sp>
      <p:sp>
        <p:nvSpPr>
          <p:cNvPr id="3" name="Content Placeholder 2">
            <a:extLst>
              <a:ext uri="{FF2B5EF4-FFF2-40B4-BE49-F238E27FC236}">
                <a16:creationId xmlns:a16="http://schemas.microsoft.com/office/drawing/2014/main" id="{ADBC55D8-1107-4B24-8A55-29CDFDC31C40}"/>
              </a:ext>
            </a:extLst>
          </p:cNvPr>
          <p:cNvSpPr>
            <a:spLocks noGrp="1"/>
          </p:cNvSpPr>
          <p:nvPr>
            <p:ph idx="1"/>
          </p:nvPr>
        </p:nvSpPr>
        <p:spPr>
          <a:xfrm>
            <a:off x="838200" y="870439"/>
            <a:ext cx="10515600" cy="1477809"/>
          </a:xfrm>
        </p:spPr>
        <p:txBody>
          <a:bodyPr>
            <a:normAutofit lnSpcReduction="10000"/>
          </a:bodyPr>
          <a:lstStyle/>
          <a:p>
            <a:r>
              <a:rPr lang="en-GB" dirty="0"/>
              <a:t>Act II: No banks, but lending from one person to another</a:t>
            </a:r>
          </a:p>
          <a:p>
            <a:pPr lvl="1"/>
            <a:r>
              <a:rPr lang="en-GB" dirty="0"/>
              <a:t>Angela borrows €10 from Emanuele to spend on Alexis; pays 10% interest</a:t>
            </a:r>
          </a:p>
          <a:p>
            <a:pPr lvl="1"/>
            <a:r>
              <a:rPr lang="en-GB" dirty="0"/>
              <a:t>Emanuele finances loan by reducing his spending on Angela &amp; Alexis</a:t>
            </a:r>
          </a:p>
          <a:p>
            <a:r>
              <a:rPr lang="en-GB" dirty="0"/>
              <a:t>Total expenditure is total income equals €601/Year…</a:t>
            </a:r>
          </a:p>
          <a:p>
            <a:endParaRPr lang="en-GB" dirty="0"/>
          </a:p>
        </p:txBody>
      </p:sp>
      <p:graphicFrame>
        <p:nvGraphicFramePr>
          <p:cNvPr id="4" name="Table 3">
            <a:extLst>
              <a:ext uri="{FF2B5EF4-FFF2-40B4-BE49-F238E27FC236}">
                <a16:creationId xmlns:a16="http://schemas.microsoft.com/office/drawing/2014/main" id="{D70D6741-EDD3-4743-BD3F-E7B3E3BEED76}"/>
              </a:ext>
            </a:extLst>
          </p:cNvPr>
          <p:cNvGraphicFramePr>
            <a:graphicFrameLocks noGrp="1"/>
          </p:cNvGraphicFramePr>
          <p:nvPr>
            <p:extLst>
              <p:ext uri="{D42A27DB-BD31-4B8C-83A1-F6EECF244321}">
                <p14:modId xmlns:p14="http://schemas.microsoft.com/office/powerpoint/2010/main" val="2995503645"/>
              </p:ext>
            </p:extLst>
          </p:nvPr>
        </p:nvGraphicFramePr>
        <p:xfrm>
          <a:off x="838200" y="2348248"/>
          <a:ext cx="9428251" cy="1745236"/>
        </p:xfrm>
        <a:graphic>
          <a:graphicData uri="http://schemas.openxmlformats.org/drawingml/2006/table">
            <a:tbl>
              <a:tblPr firstRow="1" firstCol="1" bandRow="1">
                <a:tableStyleId>{5C22544A-7EE6-4342-B048-85BDC9FD1C3A}</a:tableStyleId>
              </a:tblPr>
              <a:tblGrid>
                <a:gridCol w="3803401">
                  <a:extLst>
                    <a:ext uri="{9D8B030D-6E8A-4147-A177-3AD203B41FA5}">
                      <a16:colId xmlns:a16="http://schemas.microsoft.com/office/drawing/2014/main" val="3814865732"/>
                    </a:ext>
                  </a:extLst>
                </a:gridCol>
                <a:gridCol w="1866203">
                  <a:extLst>
                    <a:ext uri="{9D8B030D-6E8A-4147-A177-3AD203B41FA5}">
                      <a16:colId xmlns:a16="http://schemas.microsoft.com/office/drawing/2014/main" val="3448939650"/>
                    </a:ext>
                  </a:extLst>
                </a:gridCol>
                <a:gridCol w="1993348">
                  <a:extLst>
                    <a:ext uri="{9D8B030D-6E8A-4147-A177-3AD203B41FA5}">
                      <a16:colId xmlns:a16="http://schemas.microsoft.com/office/drawing/2014/main" val="3152088199"/>
                    </a:ext>
                  </a:extLst>
                </a:gridCol>
                <a:gridCol w="1765299">
                  <a:extLst>
                    <a:ext uri="{9D8B030D-6E8A-4147-A177-3AD203B41FA5}">
                      <a16:colId xmlns:a16="http://schemas.microsoft.com/office/drawing/2014/main" val="3957916585"/>
                    </a:ext>
                  </a:extLst>
                </a:gridCol>
              </a:tblGrid>
              <a:tr h="0">
                <a:tc>
                  <a:txBody>
                    <a:bodyPr/>
                    <a:lstStyle/>
                    <a:p>
                      <a:pPr>
                        <a:lnSpc>
                          <a:spcPct val="107000"/>
                        </a:lnSpc>
                        <a:spcAft>
                          <a:spcPts val="0"/>
                        </a:spcAft>
                      </a:pPr>
                      <a:r>
                        <a:rPr lang="en-GB" sz="2800" dirty="0">
                          <a:effectLst/>
                        </a:rPr>
                        <a:t>Expenditure &amp; Income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Angela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Emanuele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Alexis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200448"/>
                  </a:ext>
                </a:extLst>
              </a:tr>
              <a:tr h="0">
                <a:tc>
                  <a:txBody>
                    <a:bodyPr/>
                    <a:lstStyle/>
                    <a:p>
                      <a:pPr>
                        <a:lnSpc>
                          <a:spcPct val="107000"/>
                        </a:lnSpc>
                        <a:spcAft>
                          <a:spcPts val="0"/>
                        </a:spcAft>
                      </a:pPr>
                      <a:r>
                        <a:rPr lang="en-GB" sz="2800" dirty="0">
                          <a:effectLst/>
                        </a:rPr>
                        <a:t>Angela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rPr>
                        <a:t>-(200</a:t>
                      </a:r>
                      <a:r>
                        <a:rPr lang="en-GB" sz="2800" dirty="0">
                          <a:solidFill>
                            <a:srgbClr val="0033CC"/>
                          </a:solidFill>
                          <a:effectLst/>
                        </a:rPr>
                        <a:t>+10+1</a:t>
                      </a:r>
                      <a:r>
                        <a:rPr lang="en-GB" sz="2800" dirty="0">
                          <a:solidFill>
                            <a:srgbClr val="FF0000"/>
                          </a:solidFill>
                          <a:effectLst/>
                        </a:rPr>
                        <a:t>)</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100</a:t>
                      </a:r>
                      <a:r>
                        <a:rPr lang="en-GB" sz="2800" dirty="0">
                          <a:solidFill>
                            <a:srgbClr val="0033CC"/>
                          </a:solidFill>
                          <a:effectLst/>
                        </a:rPr>
                        <a:t>+1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100</a:t>
                      </a:r>
                      <a:r>
                        <a:rPr lang="en-GB" sz="2800" dirty="0">
                          <a:solidFill>
                            <a:srgbClr val="0033CC"/>
                          </a:solidFill>
                          <a:effectLst/>
                        </a:rPr>
                        <a:t>+10</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792457"/>
                  </a:ext>
                </a:extLst>
              </a:tr>
              <a:tr h="0">
                <a:tc>
                  <a:txBody>
                    <a:bodyPr/>
                    <a:lstStyle/>
                    <a:p>
                      <a:pPr>
                        <a:lnSpc>
                          <a:spcPct val="107000"/>
                        </a:lnSpc>
                        <a:spcAft>
                          <a:spcPts val="0"/>
                        </a:spcAft>
                      </a:pPr>
                      <a:r>
                        <a:rPr lang="en-GB" sz="2800" dirty="0">
                          <a:effectLst/>
                        </a:rPr>
                        <a:t>Emanuele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(100</a:t>
                      </a:r>
                      <a:r>
                        <a:rPr lang="en-GB" sz="28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rPr>
                        <a:t>-5</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a:lnSpc>
                          <a:spcPct val="107000"/>
                        </a:lnSpc>
                        <a:spcAft>
                          <a:spcPts val="0"/>
                        </a:spcAft>
                      </a:pPr>
                      <a:r>
                        <a:rPr lang="en-GB" sz="2800" dirty="0">
                          <a:solidFill>
                            <a:srgbClr val="FF0000"/>
                          </a:solidFill>
                          <a:effectLst/>
                        </a:rPr>
                        <a:t>-(200</a:t>
                      </a:r>
                      <a:r>
                        <a:rPr lang="en-GB" sz="2800" dirty="0">
                          <a:solidFill>
                            <a:srgbClr val="0033CC"/>
                          </a:solidFill>
                          <a:effectLst/>
                        </a:rPr>
                        <a:t>-10</a:t>
                      </a:r>
                      <a:r>
                        <a:rPr lang="en-GB" sz="2800" dirty="0">
                          <a:solidFill>
                            <a:srgbClr val="FF0000"/>
                          </a:solidFill>
                          <a:effectLst/>
                        </a:rPr>
                        <a:t>)</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(100</a:t>
                      </a:r>
                      <a:r>
                        <a:rPr lang="en-GB" sz="28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rPr>
                        <a:t>-5</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633883798"/>
                  </a:ext>
                </a:extLst>
              </a:tr>
              <a:tr h="0">
                <a:tc>
                  <a:txBody>
                    <a:bodyPr/>
                    <a:lstStyle/>
                    <a:p>
                      <a:pPr>
                        <a:lnSpc>
                          <a:spcPct val="107000"/>
                        </a:lnSpc>
                        <a:spcAft>
                          <a:spcPts val="0"/>
                        </a:spcAft>
                      </a:pPr>
                      <a:r>
                        <a:rPr lang="en-GB" sz="2800" dirty="0">
                          <a:effectLst/>
                        </a:rPr>
                        <a:t>Alexis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rPr>
                        <a:t>100</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rPr>
                        <a:t>100</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rPr>
                        <a:t>-200</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906850"/>
                  </a:ext>
                </a:extLst>
              </a:tr>
            </a:tbl>
          </a:graphicData>
        </a:graphic>
      </p:graphicFrame>
      <p:sp>
        <p:nvSpPr>
          <p:cNvPr id="5" name="Rectangle: Rounded Corners 4">
            <a:extLst>
              <a:ext uri="{FF2B5EF4-FFF2-40B4-BE49-F238E27FC236}">
                <a16:creationId xmlns:a16="http://schemas.microsoft.com/office/drawing/2014/main" id="{02BAA0FE-E48C-47A7-BE8D-0D745FCB2FD6}"/>
              </a:ext>
            </a:extLst>
          </p:cNvPr>
          <p:cNvSpPr/>
          <p:nvPr/>
        </p:nvSpPr>
        <p:spPr>
          <a:xfrm>
            <a:off x="5448919" y="2773209"/>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399FE0C3-651F-40A0-A3DE-48641646AEAD}"/>
              </a:ext>
            </a:extLst>
          </p:cNvPr>
          <p:cNvSpPr/>
          <p:nvPr/>
        </p:nvSpPr>
        <p:spPr>
          <a:xfrm>
            <a:off x="7459302" y="3196659"/>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86561F72-DBE2-4181-B9DE-82C3BD24F54C}"/>
              </a:ext>
            </a:extLst>
          </p:cNvPr>
          <p:cNvSpPr txBox="1">
            <a:spLocks/>
          </p:cNvSpPr>
          <p:nvPr/>
        </p:nvSpPr>
        <p:spPr>
          <a:xfrm>
            <a:off x="1493542" y="4535140"/>
            <a:ext cx="10515600" cy="479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€10 </a:t>
            </a:r>
            <a:r>
              <a:rPr lang="en-GB" dirty="0"/>
              <a:t>credit-based spending cancels at the aggregate level</a:t>
            </a:r>
          </a:p>
        </p:txBody>
      </p:sp>
      <p:sp>
        <p:nvSpPr>
          <p:cNvPr id="8" name="Rectangle: Rounded Corners 7">
            <a:extLst>
              <a:ext uri="{FF2B5EF4-FFF2-40B4-BE49-F238E27FC236}">
                <a16:creationId xmlns:a16="http://schemas.microsoft.com/office/drawing/2014/main" id="{E26B7B5A-282C-4A9E-80FD-1B85AD575F4D}"/>
              </a:ext>
            </a:extLst>
          </p:cNvPr>
          <p:cNvSpPr/>
          <p:nvPr/>
        </p:nvSpPr>
        <p:spPr>
          <a:xfrm>
            <a:off x="5948457" y="2759378"/>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F15E8B5-939F-4ABF-B74F-33A5F25A6153}"/>
              </a:ext>
            </a:extLst>
          </p:cNvPr>
          <p:cNvSpPr/>
          <p:nvPr/>
        </p:nvSpPr>
        <p:spPr>
          <a:xfrm>
            <a:off x="7218003" y="2755003"/>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461479C3-BCD8-42A7-A0E8-FCCC98C3FCF5}"/>
              </a:ext>
            </a:extLst>
          </p:cNvPr>
          <p:cNvSpPr txBox="1">
            <a:spLocks/>
          </p:cNvSpPr>
          <p:nvPr/>
        </p:nvSpPr>
        <p:spPr>
          <a:xfrm>
            <a:off x="1493542" y="4149917"/>
            <a:ext cx="10515600" cy="479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interest is expenditure for Angela and income for Emanuele</a:t>
            </a:r>
          </a:p>
        </p:txBody>
      </p:sp>
      <p:sp>
        <p:nvSpPr>
          <p:cNvPr id="11" name="Content Placeholder 2">
            <a:extLst>
              <a:ext uri="{FF2B5EF4-FFF2-40B4-BE49-F238E27FC236}">
                <a16:creationId xmlns:a16="http://schemas.microsoft.com/office/drawing/2014/main" id="{9F6CD06A-44CE-4A83-A049-ED668B3A149B}"/>
              </a:ext>
            </a:extLst>
          </p:cNvPr>
          <p:cNvSpPr txBox="1">
            <a:spLocks/>
          </p:cNvSpPr>
          <p:nvPr/>
        </p:nvSpPr>
        <p:spPr>
          <a:xfrm>
            <a:off x="1493542" y="4916513"/>
            <a:ext cx="10118909" cy="1169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is how mainstream economists think about credit</a:t>
            </a:r>
          </a:p>
          <a:p>
            <a:pPr lvl="1"/>
            <a:r>
              <a:rPr lang="en-GB" dirty="0"/>
              <a:t>Transfers spending power from one person to another</a:t>
            </a:r>
          </a:p>
          <a:p>
            <a:pPr lvl="1"/>
            <a:r>
              <a:rPr lang="en-GB" dirty="0"/>
              <a:t>Doesn’t change total spending power at all, whether debt is rising or falling</a:t>
            </a:r>
          </a:p>
        </p:txBody>
      </p:sp>
    </p:spTree>
    <p:extLst>
      <p:ext uri="{BB962C8B-B14F-4D97-AF65-F5344CB8AC3E}">
        <p14:creationId xmlns:p14="http://schemas.microsoft.com/office/powerpoint/2010/main" val="23237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up)">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80">
                                          <p:stCondLst>
                                            <p:cond delay="0"/>
                                          </p:stCondLst>
                                        </p:cTn>
                                        <p:tgtEl>
                                          <p:spTgt spid="5"/>
                                        </p:tgtEl>
                                      </p:cBhvr>
                                    </p:animEffect>
                                    <p:anim calcmode="lin" valueType="num">
                                      <p:cBhvr>
                                        <p:cTn id="5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2" dur="26">
                                          <p:stCondLst>
                                            <p:cond delay="650"/>
                                          </p:stCondLst>
                                        </p:cTn>
                                        <p:tgtEl>
                                          <p:spTgt spid="5"/>
                                        </p:tgtEl>
                                      </p:cBhvr>
                                      <p:to x="100000" y="60000"/>
                                    </p:animScale>
                                    <p:animScale>
                                      <p:cBhvr>
                                        <p:cTn id="63" dur="166" decel="50000">
                                          <p:stCondLst>
                                            <p:cond delay="676"/>
                                          </p:stCondLst>
                                        </p:cTn>
                                        <p:tgtEl>
                                          <p:spTgt spid="5"/>
                                        </p:tgtEl>
                                      </p:cBhvr>
                                      <p:to x="100000" y="100000"/>
                                    </p:animScale>
                                    <p:animScale>
                                      <p:cBhvr>
                                        <p:cTn id="64" dur="26">
                                          <p:stCondLst>
                                            <p:cond delay="1312"/>
                                          </p:stCondLst>
                                        </p:cTn>
                                        <p:tgtEl>
                                          <p:spTgt spid="5"/>
                                        </p:tgtEl>
                                      </p:cBhvr>
                                      <p:to x="100000" y="80000"/>
                                    </p:animScale>
                                    <p:animScale>
                                      <p:cBhvr>
                                        <p:cTn id="65" dur="166" decel="50000">
                                          <p:stCondLst>
                                            <p:cond delay="1338"/>
                                          </p:stCondLst>
                                        </p:cTn>
                                        <p:tgtEl>
                                          <p:spTgt spid="5"/>
                                        </p:tgtEl>
                                      </p:cBhvr>
                                      <p:to x="100000" y="100000"/>
                                    </p:animScale>
                                    <p:animScale>
                                      <p:cBhvr>
                                        <p:cTn id="66" dur="26">
                                          <p:stCondLst>
                                            <p:cond delay="1642"/>
                                          </p:stCondLst>
                                        </p:cTn>
                                        <p:tgtEl>
                                          <p:spTgt spid="5"/>
                                        </p:tgtEl>
                                      </p:cBhvr>
                                      <p:to x="100000" y="90000"/>
                                    </p:animScale>
                                    <p:animScale>
                                      <p:cBhvr>
                                        <p:cTn id="67" dur="166" decel="50000">
                                          <p:stCondLst>
                                            <p:cond delay="1668"/>
                                          </p:stCondLst>
                                        </p:cTn>
                                        <p:tgtEl>
                                          <p:spTgt spid="5"/>
                                        </p:tgtEl>
                                      </p:cBhvr>
                                      <p:to x="100000" y="100000"/>
                                    </p:animScale>
                                    <p:animScale>
                                      <p:cBhvr>
                                        <p:cTn id="68" dur="26">
                                          <p:stCondLst>
                                            <p:cond delay="1808"/>
                                          </p:stCondLst>
                                        </p:cTn>
                                        <p:tgtEl>
                                          <p:spTgt spid="5"/>
                                        </p:tgtEl>
                                      </p:cBhvr>
                                      <p:to x="100000" y="95000"/>
                                    </p:animScale>
                                    <p:animScale>
                                      <p:cBhvr>
                                        <p:cTn id="69" dur="166" decel="50000">
                                          <p:stCondLst>
                                            <p:cond delay="1834"/>
                                          </p:stCondLst>
                                        </p:cTn>
                                        <p:tgtEl>
                                          <p:spTgt spid="5"/>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80">
                                          <p:stCondLst>
                                            <p:cond delay="0"/>
                                          </p:stCondLst>
                                        </p:cTn>
                                        <p:tgtEl>
                                          <p:spTgt spid="6"/>
                                        </p:tgtEl>
                                      </p:cBhvr>
                                    </p:animEffect>
                                    <p:anim calcmode="lin" valueType="num">
                                      <p:cBhvr>
                                        <p:cTn id="7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8" dur="26">
                                          <p:stCondLst>
                                            <p:cond delay="650"/>
                                          </p:stCondLst>
                                        </p:cTn>
                                        <p:tgtEl>
                                          <p:spTgt spid="6"/>
                                        </p:tgtEl>
                                      </p:cBhvr>
                                      <p:to x="100000" y="60000"/>
                                    </p:animScale>
                                    <p:animScale>
                                      <p:cBhvr>
                                        <p:cTn id="79" dur="166" decel="50000">
                                          <p:stCondLst>
                                            <p:cond delay="676"/>
                                          </p:stCondLst>
                                        </p:cTn>
                                        <p:tgtEl>
                                          <p:spTgt spid="6"/>
                                        </p:tgtEl>
                                      </p:cBhvr>
                                      <p:to x="100000" y="100000"/>
                                    </p:animScale>
                                    <p:animScale>
                                      <p:cBhvr>
                                        <p:cTn id="80" dur="26">
                                          <p:stCondLst>
                                            <p:cond delay="1312"/>
                                          </p:stCondLst>
                                        </p:cTn>
                                        <p:tgtEl>
                                          <p:spTgt spid="6"/>
                                        </p:tgtEl>
                                      </p:cBhvr>
                                      <p:to x="100000" y="80000"/>
                                    </p:animScale>
                                    <p:animScale>
                                      <p:cBhvr>
                                        <p:cTn id="81" dur="166" decel="50000">
                                          <p:stCondLst>
                                            <p:cond delay="1338"/>
                                          </p:stCondLst>
                                        </p:cTn>
                                        <p:tgtEl>
                                          <p:spTgt spid="6"/>
                                        </p:tgtEl>
                                      </p:cBhvr>
                                      <p:to x="100000" y="100000"/>
                                    </p:animScale>
                                    <p:animScale>
                                      <p:cBhvr>
                                        <p:cTn id="82" dur="26">
                                          <p:stCondLst>
                                            <p:cond delay="1642"/>
                                          </p:stCondLst>
                                        </p:cTn>
                                        <p:tgtEl>
                                          <p:spTgt spid="6"/>
                                        </p:tgtEl>
                                      </p:cBhvr>
                                      <p:to x="100000" y="90000"/>
                                    </p:animScale>
                                    <p:animScale>
                                      <p:cBhvr>
                                        <p:cTn id="83" dur="166" decel="50000">
                                          <p:stCondLst>
                                            <p:cond delay="1668"/>
                                          </p:stCondLst>
                                        </p:cTn>
                                        <p:tgtEl>
                                          <p:spTgt spid="6"/>
                                        </p:tgtEl>
                                      </p:cBhvr>
                                      <p:to x="100000" y="100000"/>
                                    </p:animScale>
                                    <p:animScale>
                                      <p:cBhvr>
                                        <p:cTn id="84" dur="26">
                                          <p:stCondLst>
                                            <p:cond delay="1808"/>
                                          </p:stCondLst>
                                        </p:cTn>
                                        <p:tgtEl>
                                          <p:spTgt spid="6"/>
                                        </p:tgtEl>
                                      </p:cBhvr>
                                      <p:to x="100000" y="95000"/>
                                    </p:animScale>
                                    <p:animScale>
                                      <p:cBhvr>
                                        <p:cTn id="85" dur="166" decel="50000">
                                          <p:stCondLst>
                                            <p:cond delay="1834"/>
                                          </p:stCondLst>
                                        </p:cTn>
                                        <p:tgtEl>
                                          <p:spTgt spid="6"/>
                                        </p:tgtEl>
                                      </p:cBhvr>
                                      <p:to x="100000" y="100000"/>
                                    </p:animScale>
                                  </p:childTnLst>
                                </p:cTn>
                              </p:par>
                              <p:par>
                                <p:cTn id="86" presetID="10" presetClass="exit" presetSubtype="0" fill="hold" grpId="1" nodeType="withEffect">
                                  <p:stCondLst>
                                    <p:cond delay="0"/>
                                  </p:stCondLst>
                                  <p:childTnLst>
                                    <p:animEffect transition="out" filter="fade">
                                      <p:cBhvr>
                                        <p:cTn id="87" dur="500"/>
                                        <p:tgtEl>
                                          <p:spTgt spid="8"/>
                                        </p:tgtEl>
                                      </p:cBhvr>
                                    </p:animEffect>
                                    <p:set>
                                      <p:cBhvr>
                                        <p:cTn id="88" dur="1" fill="hold">
                                          <p:stCondLst>
                                            <p:cond delay="499"/>
                                          </p:stCondLst>
                                        </p:cTn>
                                        <p:tgtEl>
                                          <p:spTgt spid="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11">
                                            <p:txEl>
                                              <p:pRg st="0" end="0"/>
                                            </p:txEl>
                                          </p:spTgt>
                                        </p:tgtEl>
                                        <p:attrNameLst>
                                          <p:attrName>style.visibility</p:attrName>
                                        </p:attrNameLst>
                                      </p:cBhvr>
                                      <p:to>
                                        <p:strVal val="visible"/>
                                      </p:to>
                                    </p:set>
                                    <p:animEffect transition="in" filter="wipe(up)">
                                      <p:cBhvr>
                                        <p:cTn id="96" dur="500"/>
                                        <p:tgtEl>
                                          <p:spTgt spid="11">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11">
                                            <p:txEl>
                                              <p:pRg st="1" end="1"/>
                                            </p:txEl>
                                          </p:spTgt>
                                        </p:tgtEl>
                                        <p:attrNameLst>
                                          <p:attrName>style.visibility</p:attrName>
                                        </p:attrNameLst>
                                      </p:cBhvr>
                                      <p:to>
                                        <p:strVal val="visible"/>
                                      </p:to>
                                    </p:set>
                                    <p:animEffect transition="in" filter="wipe(up)">
                                      <p:cBhvr>
                                        <p:cTn id="101" dur="500"/>
                                        <p:tgtEl>
                                          <p:spTgt spid="11">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1">
                                            <p:txEl>
                                              <p:pRg st="2" end="2"/>
                                            </p:txEl>
                                          </p:spTgt>
                                        </p:tgtEl>
                                        <p:attrNameLst>
                                          <p:attrName>style.visibility</p:attrName>
                                        </p:attrNameLst>
                                      </p:cBhvr>
                                      <p:to>
                                        <p:strVal val="visible"/>
                                      </p:to>
                                    </p:set>
                                    <p:animEffect transition="in" filter="wipe(up)">
                                      <p:cBhvr>
                                        <p:cTn id="10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bldLvl="5"/>
      <p:bldP spid="8" grpId="0" animBg="1"/>
      <p:bldP spid="8" grpId="1" animBg="1"/>
      <p:bldP spid="9" grpId="0" animBg="1"/>
      <p:bldP spid="9" grpId="1" animBg="1"/>
      <p:bldP spid="10" grpId="0" uiExpand="1" build="p" bldLvl="5"/>
      <p:bldP spid="11"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9EA7-24C7-4C4F-A92B-3BF968DBFEF4}"/>
              </a:ext>
            </a:extLst>
          </p:cNvPr>
          <p:cNvSpPr>
            <a:spLocks noGrp="1"/>
          </p:cNvSpPr>
          <p:nvPr>
            <p:ph type="title"/>
          </p:nvPr>
        </p:nvSpPr>
        <p:spPr/>
        <p:txBody>
          <a:bodyPr>
            <a:normAutofit fontScale="90000"/>
          </a:bodyPr>
          <a:lstStyle/>
          <a:p>
            <a:r>
              <a:rPr lang="en-GB" dirty="0"/>
              <a:t>Why don’t mainstream economists understand credit?</a:t>
            </a:r>
          </a:p>
        </p:txBody>
      </p:sp>
      <p:sp>
        <p:nvSpPr>
          <p:cNvPr id="3" name="Content Placeholder 2">
            <a:extLst>
              <a:ext uri="{FF2B5EF4-FFF2-40B4-BE49-F238E27FC236}">
                <a16:creationId xmlns:a16="http://schemas.microsoft.com/office/drawing/2014/main" id="{A6A70ED3-CB27-4446-9542-7EA478D5BE41}"/>
              </a:ext>
            </a:extLst>
          </p:cNvPr>
          <p:cNvSpPr>
            <a:spLocks noGrp="1"/>
          </p:cNvSpPr>
          <p:nvPr>
            <p:ph idx="1"/>
          </p:nvPr>
        </p:nvSpPr>
        <p:spPr>
          <a:xfrm>
            <a:off x="838200" y="870439"/>
            <a:ext cx="10515600" cy="1207353"/>
          </a:xfrm>
        </p:spPr>
        <p:txBody>
          <a:bodyPr/>
          <a:lstStyle/>
          <a:p>
            <a:r>
              <a:rPr lang="en-GB" dirty="0"/>
              <a:t>Act III: Bank Originated Money and Debt (</a:t>
            </a:r>
            <a:r>
              <a:rPr lang="en-GB" b="1" i="1" dirty="0"/>
              <a:t>BOMD</a:t>
            </a:r>
            <a:r>
              <a:rPr lang="en-GB" dirty="0"/>
              <a:t>)</a:t>
            </a:r>
          </a:p>
          <a:p>
            <a:pPr lvl="1"/>
            <a:r>
              <a:rPr lang="en-GB" dirty="0"/>
              <a:t>Angela takes out a loan of €10 from Bank &amp; pays 10% interest to the Bank</a:t>
            </a:r>
          </a:p>
          <a:p>
            <a:r>
              <a:rPr lang="en-GB" dirty="0"/>
              <a:t>Total expenditure is total income equals €612/Year…</a:t>
            </a:r>
          </a:p>
        </p:txBody>
      </p:sp>
      <p:graphicFrame>
        <p:nvGraphicFramePr>
          <p:cNvPr id="4" name="Table 3">
            <a:extLst>
              <a:ext uri="{FF2B5EF4-FFF2-40B4-BE49-F238E27FC236}">
                <a16:creationId xmlns:a16="http://schemas.microsoft.com/office/drawing/2014/main" id="{1B9B0DE1-E083-4A0E-BF40-FB5AA44C5C62}"/>
              </a:ext>
            </a:extLst>
          </p:cNvPr>
          <p:cNvGraphicFramePr>
            <a:graphicFrameLocks noGrp="1"/>
          </p:cNvGraphicFramePr>
          <p:nvPr>
            <p:extLst>
              <p:ext uri="{D42A27DB-BD31-4B8C-83A1-F6EECF244321}">
                <p14:modId xmlns:p14="http://schemas.microsoft.com/office/powerpoint/2010/main" val="4160714884"/>
              </p:ext>
            </p:extLst>
          </p:nvPr>
        </p:nvGraphicFramePr>
        <p:xfrm>
          <a:off x="922248" y="2122367"/>
          <a:ext cx="10850653" cy="2181545"/>
        </p:xfrm>
        <a:graphic>
          <a:graphicData uri="http://schemas.openxmlformats.org/drawingml/2006/table">
            <a:tbl>
              <a:tblPr firstRow="1" firstCol="1" bandRow="1">
                <a:tableStyleId>{5C22544A-7EE6-4342-B048-85BDC9FD1C3A}</a:tableStyleId>
              </a:tblPr>
              <a:tblGrid>
                <a:gridCol w="3686890">
                  <a:extLst>
                    <a:ext uri="{9D8B030D-6E8A-4147-A177-3AD203B41FA5}">
                      <a16:colId xmlns:a16="http://schemas.microsoft.com/office/drawing/2014/main" val="3814865732"/>
                    </a:ext>
                  </a:extLst>
                </a:gridCol>
                <a:gridCol w="1989060">
                  <a:extLst>
                    <a:ext uri="{9D8B030D-6E8A-4147-A177-3AD203B41FA5}">
                      <a16:colId xmlns:a16="http://schemas.microsoft.com/office/drawing/2014/main" val="3448939650"/>
                    </a:ext>
                  </a:extLst>
                </a:gridCol>
                <a:gridCol w="1752259">
                  <a:extLst>
                    <a:ext uri="{9D8B030D-6E8A-4147-A177-3AD203B41FA5}">
                      <a16:colId xmlns:a16="http://schemas.microsoft.com/office/drawing/2014/main" val="3152088199"/>
                    </a:ext>
                  </a:extLst>
                </a:gridCol>
                <a:gridCol w="1711222">
                  <a:extLst>
                    <a:ext uri="{9D8B030D-6E8A-4147-A177-3AD203B41FA5}">
                      <a16:colId xmlns:a16="http://schemas.microsoft.com/office/drawing/2014/main" val="3957916585"/>
                    </a:ext>
                  </a:extLst>
                </a:gridCol>
                <a:gridCol w="1711222">
                  <a:extLst>
                    <a:ext uri="{9D8B030D-6E8A-4147-A177-3AD203B41FA5}">
                      <a16:colId xmlns:a16="http://schemas.microsoft.com/office/drawing/2014/main" val="3612168675"/>
                    </a:ext>
                  </a:extLst>
                </a:gridCol>
              </a:tblGrid>
              <a:tr h="0">
                <a:tc>
                  <a:txBody>
                    <a:bodyPr/>
                    <a:lstStyle/>
                    <a:p>
                      <a:pPr>
                        <a:lnSpc>
                          <a:spcPct val="107000"/>
                        </a:lnSpc>
                        <a:spcAft>
                          <a:spcPts val="0"/>
                        </a:spcAft>
                      </a:pPr>
                      <a:r>
                        <a:rPr lang="en-GB" sz="2800" dirty="0">
                          <a:effectLst/>
                          <a:latin typeface="+mj-lt"/>
                        </a:rPr>
                        <a:t>Expenditure &amp; Income</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rPr>
                        <a:t>Angela</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rPr>
                        <a:t>Emanuele</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rPr>
                        <a:t>Alexis</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ea typeface="Calibri" panose="020F0502020204030204" pitchFamily="34" charset="0"/>
                          <a:cs typeface="Times New Roman" panose="02020603050405020304" pitchFamily="18" charset="0"/>
                        </a:rPr>
                        <a:t>Bank</a:t>
                      </a:r>
                    </a:p>
                  </a:txBody>
                  <a:tcPr marL="68580" marR="68580" marT="0" marB="0"/>
                </a:tc>
                <a:extLst>
                  <a:ext uri="{0D108BD9-81ED-4DB2-BD59-A6C34878D82A}">
                    <a16:rowId xmlns:a16="http://schemas.microsoft.com/office/drawing/2014/main" val="3736200448"/>
                  </a:ext>
                </a:extLst>
              </a:tr>
              <a:tr h="0">
                <a:tc>
                  <a:txBody>
                    <a:bodyPr/>
                    <a:lstStyle/>
                    <a:p>
                      <a:pPr>
                        <a:lnSpc>
                          <a:spcPct val="107000"/>
                        </a:lnSpc>
                        <a:spcAft>
                          <a:spcPts val="0"/>
                        </a:spcAft>
                      </a:pPr>
                      <a:r>
                        <a:rPr lang="en-GB" sz="2800" dirty="0">
                          <a:effectLst/>
                          <a:latin typeface="+mj-lt"/>
                        </a:rPr>
                        <a:t>Angela </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latin typeface="+mj-lt"/>
                        </a:rPr>
                        <a:t>-(200</a:t>
                      </a:r>
                      <a:r>
                        <a:rPr lang="en-GB" sz="2800" dirty="0">
                          <a:solidFill>
                            <a:srgbClr val="0033CC"/>
                          </a:solidFill>
                          <a:effectLst/>
                          <a:latin typeface="+mj-lt"/>
                        </a:rPr>
                        <a:t>+10+1</a:t>
                      </a:r>
                      <a:r>
                        <a:rPr lang="en-GB" sz="2800" dirty="0">
                          <a:solidFill>
                            <a:srgbClr val="FF0000"/>
                          </a:solidFill>
                          <a:effectLst/>
                          <a:latin typeface="+mj-lt"/>
                        </a:rPr>
                        <a:t>)</a:t>
                      </a:r>
                      <a:endParaRPr lang="en-GB"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rPr>
                        <a:t>100</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rPr>
                        <a:t>100</a:t>
                      </a:r>
                      <a:r>
                        <a:rPr lang="en-GB" sz="2800" dirty="0">
                          <a:solidFill>
                            <a:srgbClr val="0033CC"/>
                          </a:solidFill>
                          <a:effectLst/>
                          <a:latin typeface="+mj-lt"/>
                        </a:rPr>
                        <a:t>+10</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0033CC"/>
                          </a:solidFill>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963792457"/>
                  </a:ext>
                </a:extLst>
              </a:tr>
              <a:tr h="0">
                <a:tc>
                  <a:txBody>
                    <a:bodyPr/>
                    <a:lstStyle/>
                    <a:p>
                      <a:pPr>
                        <a:lnSpc>
                          <a:spcPct val="107000"/>
                        </a:lnSpc>
                        <a:spcAft>
                          <a:spcPts val="0"/>
                        </a:spcAft>
                      </a:pPr>
                      <a:r>
                        <a:rPr lang="en-GB" sz="2800" dirty="0">
                          <a:effectLst/>
                          <a:latin typeface="+mj-lt"/>
                        </a:rPr>
                        <a:t>Emanuele</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ea typeface="Calibri" panose="020F0502020204030204" pitchFamily="34" charset="0"/>
                          <a:cs typeface="Times New Roman" panose="02020603050405020304" pitchFamily="18" charset="0"/>
                        </a:rPr>
                        <a:t>100</a:t>
                      </a:r>
                    </a:p>
                  </a:txBody>
                  <a:tcPr marL="68580" marR="68580" marT="0" marB="0"/>
                </a:tc>
                <a:tc>
                  <a:txBody>
                    <a:bodyPr/>
                    <a:lstStyle/>
                    <a:p>
                      <a:pPr>
                        <a:lnSpc>
                          <a:spcPct val="107000"/>
                        </a:lnSpc>
                        <a:spcAft>
                          <a:spcPts val="0"/>
                        </a:spcAft>
                      </a:pPr>
                      <a:r>
                        <a:rPr lang="en-GB" sz="2800" dirty="0">
                          <a:solidFill>
                            <a:srgbClr val="FF0000"/>
                          </a:solidFill>
                          <a:effectLst/>
                          <a:latin typeface="+mj-lt"/>
                        </a:rPr>
                        <a:t>-200</a:t>
                      </a:r>
                      <a:endParaRPr lang="en-GB"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ea typeface="Calibri" panose="020F0502020204030204" pitchFamily="34" charset="0"/>
                          <a:cs typeface="Times New Roman" panose="02020603050405020304" pitchFamily="18" charset="0"/>
                        </a:rPr>
                        <a:t>100</a:t>
                      </a:r>
                    </a:p>
                  </a:txBody>
                  <a:tcPr marL="68580" marR="68580" marT="0" marB="0"/>
                </a:tc>
                <a:tc>
                  <a:txBody>
                    <a:bodyPr/>
                    <a:lstStyle/>
                    <a:p>
                      <a:pPr>
                        <a:lnSpc>
                          <a:spcPct val="107000"/>
                        </a:lnSpc>
                        <a:spcAft>
                          <a:spcPts val="0"/>
                        </a:spcAft>
                      </a:pP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883798"/>
                  </a:ext>
                </a:extLst>
              </a:tr>
              <a:tr h="0">
                <a:tc>
                  <a:txBody>
                    <a:bodyPr/>
                    <a:lstStyle/>
                    <a:p>
                      <a:pPr>
                        <a:lnSpc>
                          <a:spcPct val="107000"/>
                        </a:lnSpc>
                        <a:spcAft>
                          <a:spcPts val="0"/>
                        </a:spcAft>
                      </a:pPr>
                      <a:r>
                        <a:rPr lang="en-GB" sz="2800" dirty="0">
                          <a:effectLst/>
                          <a:latin typeface="+mj-lt"/>
                        </a:rPr>
                        <a:t>Alexis</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effectLst/>
                          <a:latin typeface="+mj-lt"/>
                        </a:rPr>
                        <a:t>100</a:t>
                      </a: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a:effectLst/>
                          <a:latin typeface="+mj-lt"/>
                        </a:rPr>
                        <a:t>100</a:t>
                      </a:r>
                      <a:endParaRPr lang="en-GB" sz="2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FF0000"/>
                          </a:solidFill>
                          <a:effectLst/>
                          <a:latin typeface="+mj-lt"/>
                        </a:rPr>
                        <a:t>-200</a:t>
                      </a:r>
                      <a:endParaRPr lang="en-GB"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906850"/>
                  </a:ext>
                </a:extLst>
              </a:tr>
              <a:tr h="0">
                <a:tc>
                  <a:txBody>
                    <a:bodyPr/>
                    <a:lstStyle/>
                    <a:p>
                      <a:pPr>
                        <a:lnSpc>
                          <a:spcPct val="107000"/>
                        </a:lnSpc>
                        <a:spcAft>
                          <a:spcPts val="0"/>
                        </a:spcAft>
                      </a:pPr>
                      <a:r>
                        <a:rPr lang="en-GB" sz="2800" dirty="0">
                          <a:effectLst/>
                          <a:latin typeface="+mj-lt"/>
                          <a:ea typeface="Calibri" panose="020F0502020204030204" pitchFamily="34" charset="0"/>
                          <a:cs typeface="Times New Roman" panose="02020603050405020304" pitchFamily="18" charset="0"/>
                        </a:rPr>
                        <a:t>Bank</a:t>
                      </a:r>
                    </a:p>
                  </a:txBody>
                  <a:tcPr marL="68580" marR="68580" marT="0" marB="0"/>
                </a:tc>
                <a:tc>
                  <a:txBody>
                    <a:bodyPr/>
                    <a:lstStyle/>
                    <a:p>
                      <a:pPr>
                        <a:lnSpc>
                          <a:spcPct val="107000"/>
                        </a:lnSpc>
                        <a:spcAft>
                          <a:spcPts val="0"/>
                        </a:spcAft>
                      </a:pPr>
                      <a:endParaRPr lang="en-GB" sz="2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800" dirty="0">
                          <a:solidFill>
                            <a:srgbClr val="0033CC"/>
                          </a:solidFill>
                          <a:effectLst/>
                          <a:latin typeface="+mj-lt"/>
                          <a:ea typeface="Calibri" panose="020F0502020204030204" pitchFamily="34" charset="0"/>
                          <a:cs typeface="Times New Roman" panose="02020603050405020304" pitchFamily="18" charset="0"/>
                        </a:rPr>
                        <a:t>+0.5</a:t>
                      </a:r>
                    </a:p>
                  </a:txBody>
                  <a:tcPr marL="68580" marR="68580" marT="0" marB="0"/>
                </a:tc>
                <a:tc>
                  <a:txBody>
                    <a:bodyPr/>
                    <a:lstStyle/>
                    <a:p>
                      <a:pPr>
                        <a:lnSpc>
                          <a:spcPct val="107000"/>
                        </a:lnSpc>
                        <a:spcAft>
                          <a:spcPts val="0"/>
                        </a:spcAft>
                      </a:pPr>
                      <a:r>
                        <a:rPr lang="en-GB" sz="2800" dirty="0">
                          <a:solidFill>
                            <a:srgbClr val="0033CC"/>
                          </a:solidFill>
                          <a:effectLst/>
                          <a:latin typeface="+mj-lt"/>
                          <a:ea typeface="Calibri" panose="020F0502020204030204" pitchFamily="34" charset="0"/>
                          <a:cs typeface="Times New Roman" panose="02020603050405020304" pitchFamily="18" charset="0"/>
                        </a:rPr>
                        <a:t>+0.5</a:t>
                      </a:r>
                    </a:p>
                  </a:txBody>
                  <a:tcPr marL="68580" marR="68580" marT="0" marB="0"/>
                </a:tc>
                <a:tc>
                  <a:txBody>
                    <a:bodyPr/>
                    <a:lstStyle/>
                    <a:p>
                      <a:pPr>
                        <a:lnSpc>
                          <a:spcPct val="107000"/>
                        </a:lnSpc>
                        <a:spcAft>
                          <a:spcPts val="0"/>
                        </a:spcAft>
                      </a:pPr>
                      <a:r>
                        <a:rPr lang="en-GB" sz="2800" dirty="0">
                          <a:solidFill>
                            <a:srgbClr val="0033CC"/>
                          </a:solidFill>
                          <a:effectLst/>
                          <a:latin typeface="+mj-lt"/>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958491083"/>
                  </a:ext>
                </a:extLst>
              </a:tr>
            </a:tbl>
          </a:graphicData>
        </a:graphic>
      </p:graphicFrame>
      <p:sp>
        <p:nvSpPr>
          <p:cNvPr id="5" name="Rectangle: Rounded Corners 4">
            <a:extLst>
              <a:ext uri="{FF2B5EF4-FFF2-40B4-BE49-F238E27FC236}">
                <a16:creationId xmlns:a16="http://schemas.microsoft.com/office/drawing/2014/main" id="{21CD4038-A739-4640-BDED-37091832F68F}"/>
              </a:ext>
            </a:extLst>
          </p:cNvPr>
          <p:cNvSpPr/>
          <p:nvPr/>
        </p:nvSpPr>
        <p:spPr>
          <a:xfrm>
            <a:off x="5532967" y="2547328"/>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1CB08F55-FF53-47A5-812E-3EC765D28575}"/>
              </a:ext>
            </a:extLst>
          </p:cNvPr>
          <p:cNvSpPr/>
          <p:nvPr/>
        </p:nvSpPr>
        <p:spPr>
          <a:xfrm>
            <a:off x="5913659" y="2547328"/>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AAB6964-2667-4D36-813B-02E97BE7F6BB}"/>
              </a:ext>
            </a:extLst>
          </p:cNvPr>
          <p:cNvSpPr/>
          <p:nvPr/>
        </p:nvSpPr>
        <p:spPr>
          <a:xfrm>
            <a:off x="10032551" y="2531731"/>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2EEFAE2A-A35C-4115-8349-1BFBD541E224}"/>
              </a:ext>
            </a:extLst>
          </p:cNvPr>
          <p:cNvSpPr txBox="1">
            <a:spLocks/>
          </p:cNvSpPr>
          <p:nvPr/>
        </p:nvSpPr>
        <p:spPr>
          <a:xfrm>
            <a:off x="1008393" y="4348487"/>
            <a:ext cx="8775258" cy="373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€1 interest is expenditure for Angela and income for the Bank</a:t>
            </a:r>
          </a:p>
        </p:txBody>
      </p:sp>
      <p:sp>
        <p:nvSpPr>
          <p:cNvPr id="10" name="Content Placeholder 2">
            <a:extLst>
              <a:ext uri="{FF2B5EF4-FFF2-40B4-BE49-F238E27FC236}">
                <a16:creationId xmlns:a16="http://schemas.microsoft.com/office/drawing/2014/main" id="{372FFD90-54C4-4CBC-8F6F-F3EBEF5D3076}"/>
              </a:ext>
            </a:extLst>
          </p:cNvPr>
          <p:cNvSpPr txBox="1">
            <a:spLocks/>
          </p:cNvSpPr>
          <p:nvPr/>
        </p:nvSpPr>
        <p:spPr>
          <a:xfrm>
            <a:off x="1092441" y="4694157"/>
            <a:ext cx="8005855" cy="7339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dirty="0"/>
              <a:t>Bank spends €1 interest income on Emanuele &amp; Alexis</a:t>
            </a:r>
          </a:p>
          <a:p>
            <a:pPr lvl="2"/>
            <a:r>
              <a:rPr lang="en-GB" dirty="0"/>
              <a:t>Expenditure by Bank is income for Emanuele &amp; Alexis</a:t>
            </a:r>
          </a:p>
        </p:txBody>
      </p:sp>
      <p:sp>
        <p:nvSpPr>
          <p:cNvPr id="11" name="Rectangle: Rounded Corners 10">
            <a:extLst>
              <a:ext uri="{FF2B5EF4-FFF2-40B4-BE49-F238E27FC236}">
                <a16:creationId xmlns:a16="http://schemas.microsoft.com/office/drawing/2014/main" id="{63D6F95B-8C7F-4902-817A-1106008FBAEE}"/>
              </a:ext>
            </a:extLst>
          </p:cNvPr>
          <p:cNvSpPr/>
          <p:nvPr/>
        </p:nvSpPr>
        <p:spPr>
          <a:xfrm>
            <a:off x="10032550" y="3825625"/>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E214FBE-1E5C-4DC0-A0CC-F0F1D8E3F14D}"/>
              </a:ext>
            </a:extLst>
          </p:cNvPr>
          <p:cNvSpPr/>
          <p:nvPr/>
        </p:nvSpPr>
        <p:spPr>
          <a:xfrm>
            <a:off x="8347683" y="3825625"/>
            <a:ext cx="864049"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A0B8EA22-F779-466C-9171-BEA9B75B7C22}"/>
              </a:ext>
            </a:extLst>
          </p:cNvPr>
          <p:cNvSpPr/>
          <p:nvPr/>
        </p:nvSpPr>
        <p:spPr>
          <a:xfrm>
            <a:off x="6561456" y="3844721"/>
            <a:ext cx="864049"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822811A-FDF8-4F0A-9E03-89FADDF3B17A}"/>
              </a:ext>
            </a:extLst>
          </p:cNvPr>
          <p:cNvSpPr/>
          <p:nvPr/>
        </p:nvSpPr>
        <p:spPr>
          <a:xfrm>
            <a:off x="8930216" y="2519076"/>
            <a:ext cx="563033" cy="50376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6AB27B98-7BFB-4705-BD20-12801F9CCC57}"/>
              </a:ext>
            </a:extLst>
          </p:cNvPr>
          <p:cNvSpPr txBox="1">
            <a:spLocks/>
          </p:cNvSpPr>
          <p:nvPr/>
        </p:nvSpPr>
        <p:spPr>
          <a:xfrm>
            <a:off x="1505815" y="5325436"/>
            <a:ext cx="10299820" cy="11674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€10 credit-based spending </a:t>
            </a:r>
            <a:r>
              <a:rPr lang="en-GB" b="1" i="1" dirty="0"/>
              <a:t>adds to both expenditure and income</a:t>
            </a:r>
            <a:r>
              <a:rPr lang="en-GB" dirty="0"/>
              <a:t>:</a:t>
            </a:r>
          </a:p>
          <a:p>
            <a:pPr lvl="1"/>
            <a:r>
              <a:rPr lang="en-GB" dirty="0"/>
              <a:t>€10 Demand created by expenditure of new money by Angela is income for Alexis</a:t>
            </a:r>
          </a:p>
          <a:p>
            <a:pPr lvl="1"/>
            <a:r>
              <a:rPr lang="en-GB" b="1" i="1" dirty="0"/>
              <a:t>Credit increases demand when positive, reduces demand when negative</a:t>
            </a:r>
          </a:p>
        </p:txBody>
      </p:sp>
    </p:spTree>
    <p:extLst>
      <p:ext uri="{BB962C8B-B14F-4D97-AF65-F5344CB8AC3E}">
        <p14:creationId xmlns:p14="http://schemas.microsoft.com/office/powerpoint/2010/main" val="21695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wipe(up)">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Effect transition="in" filter="wipe(up)">
                                      <p:cBhvr>
                                        <p:cTn id="54" dur="500"/>
                                        <p:tgtEl>
                                          <p:spTgt spid="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80">
                                          <p:stCondLst>
                                            <p:cond delay="0"/>
                                          </p:stCondLst>
                                        </p:cTn>
                                        <p:tgtEl>
                                          <p:spTgt spid="13"/>
                                        </p:tgtEl>
                                      </p:cBhvr>
                                    </p:animEffect>
                                    <p:anim calcmode="lin" valueType="num">
                                      <p:cBhvr>
                                        <p:cTn id="9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7" dur="26">
                                          <p:stCondLst>
                                            <p:cond delay="650"/>
                                          </p:stCondLst>
                                        </p:cTn>
                                        <p:tgtEl>
                                          <p:spTgt spid="13"/>
                                        </p:tgtEl>
                                      </p:cBhvr>
                                      <p:to x="100000" y="60000"/>
                                    </p:animScale>
                                    <p:animScale>
                                      <p:cBhvr>
                                        <p:cTn id="98" dur="166" decel="50000">
                                          <p:stCondLst>
                                            <p:cond delay="676"/>
                                          </p:stCondLst>
                                        </p:cTn>
                                        <p:tgtEl>
                                          <p:spTgt spid="13"/>
                                        </p:tgtEl>
                                      </p:cBhvr>
                                      <p:to x="100000" y="100000"/>
                                    </p:animScale>
                                    <p:animScale>
                                      <p:cBhvr>
                                        <p:cTn id="99" dur="26">
                                          <p:stCondLst>
                                            <p:cond delay="1312"/>
                                          </p:stCondLst>
                                        </p:cTn>
                                        <p:tgtEl>
                                          <p:spTgt spid="13"/>
                                        </p:tgtEl>
                                      </p:cBhvr>
                                      <p:to x="100000" y="80000"/>
                                    </p:animScale>
                                    <p:animScale>
                                      <p:cBhvr>
                                        <p:cTn id="100" dur="166" decel="50000">
                                          <p:stCondLst>
                                            <p:cond delay="1338"/>
                                          </p:stCondLst>
                                        </p:cTn>
                                        <p:tgtEl>
                                          <p:spTgt spid="13"/>
                                        </p:tgtEl>
                                      </p:cBhvr>
                                      <p:to x="100000" y="100000"/>
                                    </p:animScale>
                                    <p:animScale>
                                      <p:cBhvr>
                                        <p:cTn id="101" dur="26">
                                          <p:stCondLst>
                                            <p:cond delay="1642"/>
                                          </p:stCondLst>
                                        </p:cTn>
                                        <p:tgtEl>
                                          <p:spTgt spid="13"/>
                                        </p:tgtEl>
                                      </p:cBhvr>
                                      <p:to x="100000" y="90000"/>
                                    </p:animScale>
                                    <p:animScale>
                                      <p:cBhvr>
                                        <p:cTn id="102" dur="166" decel="50000">
                                          <p:stCondLst>
                                            <p:cond delay="1668"/>
                                          </p:stCondLst>
                                        </p:cTn>
                                        <p:tgtEl>
                                          <p:spTgt spid="13"/>
                                        </p:tgtEl>
                                      </p:cBhvr>
                                      <p:to x="100000" y="100000"/>
                                    </p:animScale>
                                    <p:animScale>
                                      <p:cBhvr>
                                        <p:cTn id="103" dur="26">
                                          <p:stCondLst>
                                            <p:cond delay="1808"/>
                                          </p:stCondLst>
                                        </p:cTn>
                                        <p:tgtEl>
                                          <p:spTgt spid="13"/>
                                        </p:tgtEl>
                                      </p:cBhvr>
                                      <p:to x="100000" y="95000"/>
                                    </p:animScale>
                                    <p:animScale>
                                      <p:cBhvr>
                                        <p:cTn id="104" dur="166" decel="50000">
                                          <p:stCondLst>
                                            <p:cond delay="1834"/>
                                          </p:stCondLst>
                                        </p:cTn>
                                        <p:tgtEl>
                                          <p:spTgt spid="13"/>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wipe(down)">
                                      <p:cBhvr>
                                        <p:cTn id="109" dur="580">
                                          <p:stCondLst>
                                            <p:cond delay="0"/>
                                          </p:stCondLst>
                                        </p:cTn>
                                        <p:tgtEl>
                                          <p:spTgt spid="5"/>
                                        </p:tgtEl>
                                      </p:cBhvr>
                                    </p:animEffect>
                                    <p:anim calcmode="lin" valueType="num">
                                      <p:cBhvr>
                                        <p:cTn id="1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tgtEl>
                                      </p:cBhvr>
                                      <p:to x="100000" y="60000"/>
                                    </p:animScale>
                                    <p:animScale>
                                      <p:cBhvr>
                                        <p:cTn id="116" dur="166" decel="50000">
                                          <p:stCondLst>
                                            <p:cond delay="676"/>
                                          </p:stCondLst>
                                        </p:cTn>
                                        <p:tgtEl>
                                          <p:spTgt spid="5"/>
                                        </p:tgtEl>
                                      </p:cBhvr>
                                      <p:to x="100000" y="100000"/>
                                    </p:animScale>
                                    <p:animScale>
                                      <p:cBhvr>
                                        <p:cTn id="117" dur="26">
                                          <p:stCondLst>
                                            <p:cond delay="1312"/>
                                          </p:stCondLst>
                                        </p:cTn>
                                        <p:tgtEl>
                                          <p:spTgt spid="5"/>
                                        </p:tgtEl>
                                      </p:cBhvr>
                                      <p:to x="100000" y="80000"/>
                                    </p:animScale>
                                    <p:animScale>
                                      <p:cBhvr>
                                        <p:cTn id="118" dur="166" decel="50000">
                                          <p:stCondLst>
                                            <p:cond delay="1338"/>
                                          </p:stCondLst>
                                        </p:cTn>
                                        <p:tgtEl>
                                          <p:spTgt spid="5"/>
                                        </p:tgtEl>
                                      </p:cBhvr>
                                      <p:to x="100000" y="100000"/>
                                    </p:animScale>
                                    <p:animScale>
                                      <p:cBhvr>
                                        <p:cTn id="119" dur="26">
                                          <p:stCondLst>
                                            <p:cond delay="1642"/>
                                          </p:stCondLst>
                                        </p:cTn>
                                        <p:tgtEl>
                                          <p:spTgt spid="5"/>
                                        </p:tgtEl>
                                      </p:cBhvr>
                                      <p:to x="100000" y="90000"/>
                                    </p:animScale>
                                    <p:animScale>
                                      <p:cBhvr>
                                        <p:cTn id="120" dur="166" decel="50000">
                                          <p:stCondLst>
                                            <p:cond delay="1668"/>
                                          </p:stCondLst>
                                        </p:cTn>
                                        <p:tgtEl>
                                          <p:spTgt spid="5"/>
                                        </p:tgtEl>
                                      </p:cBhvr>
                                      <p:to x="100000" y="100000"/>
                                    </p:animScale>
                                    <p:animScale>
                                      <p:cBhvr>
                                        <p:cTn id="121" dur="26">
                                          <p:stCondLst>
                                            <p:cond delay="1808"/>
                                          </p:stCondLst>
                                        </p:cTn>
                                        <p:tgtEl>
                                          <p:spTgt spid="5"/>
                                        </p:tgtEl>
                                      </p:cBhvr>
                                      <p:to x="100000" y="95000"/>
                                    </p:animScale>
                                    <p:animScale>
                                      <p:cBhvr>
                                        <p:cTn id="122" dur="166" decel="50000">
                                          <p:stCondLst>
                                            <p:cond delay="1834"/>
                                          </p:stCondLst>
                                        </p:cTn>
                                        <p:tgtEl>
                                          <p:spTgt spid="5"/>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wipe(down)">
                                      <p:cBhvr>
                                        <p:cTn id="125" dur="580">
                                          <p:stCondLst>
                                            <p:cond delay="0"/>
                                          </p:stCondLst>
                                        </p:cTn>
                                        <p:tgtEl>
                                          <p:spTgt spid="14"/>
                                        </p:tgtEl>
                                      </p:cBhvr>
                                    </p:animEffect>
                                    <p:anim calcmode="lin" valueType="num">
                                      <p:cBhvr>
                                        <p:cTn id="1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1" dur="26">
                                          <p:stCondLst>
                                            <p:cond delay="650"/>
                                          </p:stCondLst>
                                        </p:cTn>
                                        <p:tgtEl>
                                          <p:spTgt spid="14"/>
                                        </p:tgtEl>
                                      </p:cBhvr>
                                      <p:to x="100000" y="60000"/>
                                    </p:animScale>
                                    <p:animScale>
                                      <p:cBhvr>
                                        <p:cTn id="132" dur="166" decel="50000">
                                          <p:stCondLst>
                                            <p:cond delay="676"/>
                                          </p:stCondLst>
                                        </p:cTn>
                                        <p:tgtEl>
                                          <p:spTgt spid="14"/>
                                        </p:tgtEl>
                                      </p:cBhvr>
                                      <p:to x="100000" y="100000"/>
                                    </p:animScale>
                                    <p:animScale>
                                      <p:cBhvr>
                                        <p:cTn id="133" dur="26">
                                          <p:stCondLst>
                                            <p:cond delay="1312"/>
                                          </p:stCondLst>
                                        </p:cTn>
                                        <p:tgtEl>
                                          <p:spTgt spid="14"/>
                                        </p:tgtEl>
                                      </p:cBhvr>
                                      <p:to x="100000" y="80000"/>
                                    </p:animScale>
                                    <p:animScale>
                                      <p:cBhvr>
                                        <p:cTn id="134" dur="166" decel="50000">
                                          <p:stCondLst>
                                            <p:cond delay="1338"/>
                                          </p:stCondLst>
                                        </p:cTn>
                                        <p:tgtEl>
                                          <p:spTgt spid="14"/>
                                        </p:tgtEl>
                                      </p:cBhvr>
                                      <p:to x="100000" y="100000"/>
                                    </p:animScale>
                                    <p:animScale>
                                      <p:cBhvr>
                                        <p:cTn id="135" dur="26">
                                          <p:stCondLst>
                                            <p:cond delay="1642"/>
                                          </p:stCondLst>
                                        </p:cTn>
                                        <p:tgtEl>
                                          <p:spTgt spid="14"/>
                                        </p:tgtEl>
                                      </p:cBhvr>
                                      <p:to x="100000" y="90000"/>
                                    </p:animScale>
                                    <p:animScale>
                                      <p:cBhvr>
                                        <p:cTn id="136" dur="166" decel="50000">
                                          <p:stCondLst>
                                            <p:cond delay="1668"/>
                                          </p:stCondLst>
                                        </p:cTn>
                                        <p:tgtEl>
                                          <p:spTgt spid="14"/>
                                        </p:tgtEl>
                                      </p:cBhvr>
                                      <p:to x="100000" y="100000"/>
                                    </p:animScale>
                                    <p:animScale>
                                      <p:cBhvr>
                                        <p:cTn id="137" dur="26">
                                          <p:stCondLst>
                                            <p:cond delay="1808"/>
                                          </p:stCondLst>
                                        </p:cTn>
                                        <p:tgtEl>
                                          <p:spTgt spid="14"/>
                                        </p:tgtEl>
                                      </p:cBhvr>
                                      <p:to x="100000" y="95000"/>
                                    </p:animScale>
                                    <p:animScale>
                                      <p:cBhvr>
                                        <p:cTn id="138" dur="166" decel="50000">
                                          <p:stCondLst>
                                            <p:cond delay="1834"/>
                                          </p:stCondLst>
                                        </p:cTn>
                                        <p:tgtEl>
                                          <p:spTgt spid="14"/>
                                        </p:tgtEl>
                                      </p:cBhvr>
                                      <p:to x="100000" y="100000"/>
                                    </p:animScale>
                                  </p:childTnLst>
                                </p:cTn>
                              </p:par>
                              <p:par>
                                <p:cTn id="139" presetID="10" presetClass="exit" presetSubtype="0" fill="hold" grpId="1" nodeType="withEffect">
                                  <p:stCondLst>
                                    <p:cond delay="0"/>
                                  </p:stCondLst>
                                  <p:childTnLst>
                                    <p:animEffect transition="out" filter="fade">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7"/>
                                        </p:tgtEl>
                                      </p:cBhvr>
                                    </p:animEffect>
                                    <p:set>
                                      <p:cBhvr>
                                        <p:cTn id="144" dur="1" fill="hold">
                                          <p:stCondLst>
                                            <p:cond delay="499"/>
                                          </p:stCondLst>
                                        </p:cTn>
                                        <p:tgtEl>
                                          <p:spTgt spid="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1"/>
                                        </p:tgtEl>
                                      </p:cBhvr>
                                    </p:animEffect>
                                    <p:set>
                                      <p:cBhvr>
                                        <p:cTn id="147" dur="1" fill="hold">
                                          <p:stCondLst>
                                            <p:cond delay="499"/>
                                          </p:stCondLst>
                                        </p:cTn>
                                        <p:tgtEl>
                                          <p:spTgt spid="11"/>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2"/>
                                        </p:tgtEl>
                                      </p:cBhvr>
                                    </p:animEffect>
                                    <p:set>
                                      <p:cBhvr>
                                        <p:cTn id="150" dur="1" fill="hold">
                                          <p:stCondLst>
                                            <p:cond delay="499"/>
                                          </p:stCondLst>
                                        </p:cTn>
                                        <p:tgtEl>
                                          <p:spTgt spid="1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3"/>
                                        </p:tgtEl>
                                      </p:cBhvr>
                                    </p:animEffect>
                                    <p:set>
                                      <p:cBhvr>
                                        <p:cTn id="153" dur="1" fill="hold">
                                          <p:stCondLst>
                                            <p:cond delay="499"/>
                                          </p:stCondLst>
                                        </p:cTn>
                                        <p:tgtEl>
                                          <p:spTgt spid="13"/>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15">
                                            <p:txEl>
                                              <p:pRg st="0" end="0"/>
                                            </p:txEl>
                                          </p:spTgt>
                                        </p:tgtEl>
                                        <p:attrNameLst>
                                          <p:attrName>style.visibility</p:attrName>
                                        </p:attrNameLst>
                                      </p:cBhvr>
                                      <p:to>
                                        <p:strVal val="visible"/>
                                      </p:to>
                                    </p:set>
                                    <p:animEffect transition="in" filter="wipe(up)">
                                      <p:cBhvr>
                                        <p:cTn id="158" dur="500"/>
                                        <p:tgtEl>
                                          <p:spTgt spid="15">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1" fill="hold" grpId="0" nodeType="clickEffect">
                                  <p:stCondLst>
                                    <p:cond delay="0"/>
                                  </p:stCondLst>
                                  <p:childTnLst>
                                    <p:set>
                                      <p:cBhvr>
                                        <p:cTn id="162" dur="1" fill="hold">
                                          <p:stCondLst>
                                            <p:cond delay="0"/>
                                          </p:stCondLst>
                                        </p:cTn>
                                        <p:tgtEl>
                                          <p:spTgt spid="15">
                                            <p:txEl>
                                              <p:pRg st="1" end="1"/>
                                            </p:txEl>
                                          </p:spTgt>
                                        </p:tgtEl>
                                        <p:attrNameLst>
                                          <p:attrName>style.visibility</p:attrName>
                                        </p:attrNameLst>
                                      </p:cBhvr>
                                      <p:to>
                                        <p:strVal val="visible"/>
                                      </p:to>
                                    </p:set>
                                    <p:animEffect transition="in" filter="wipe(up)">
                                      <p:cBhvr>
                                        <p:cTn id="163" dur="500"/>
                                        <p:tgtEl>
                                          <p:spTgt spid="15">
                                            <p:txEl>
                                              <p:pRg st="1" end="1"/>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15">
                                            <p:txEl>
                                              <p:pRg st="2" end="2"/>
                                            </p:txEl>
                                          </p:spTgt>
                                        </p:tgtEl>
                                        <p:attrNameLst>
                                          <p:attrName>style.visibility</p:attrName>
                                        </p:attrNameLst>
                                      </p:cBhvr>
                                      <p:to>
                                        <p:strVal val="visible"/>
                                      </p:to>
                                    </p:set>
                                    <p:animEffect transition="in" filter="wipe(up)">
                                      <p:cBhvr>
                                        <p:cTn id="16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9" grpId="0" uiExpand="1" build="p" bldLvl="5"/>
      <p:bldP spid="10" grpId="0" uiExpand="1" build="p" bldLvl="5"/>
      <p:bldP spid="11" grpId="0" animBg="1"/>
      <p:bldP spid="11" grpId="1" animBg="1"/>
      <p:bldP spid="12" grpId="0" animBg="1"/>
      <p:bldP spid="12" grpId="1" animBg="1"/>
      <p:bldP spid="13" grpId="0" animBg="1"/>
      <p:bldP spid="13" grpId="1" animBg="1"/>
      <p:bldP spid="14" grpId="0" animBg="1"/>
      <p:bldP spid="15"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5C36-40DA-41D7-B548-B12BDBF77F37}"/>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52C42BB6-6BE2-453C-A1C6-8BCBD5CB7BE0}"/>
              </a:ext>
            </a:extLst>
          </p:cNvPr>
          <p:cNvSpPr>
            <a:spLocks noGrp="1"/>
          </p:cNvSpPr>
          <p:nvPr>
            <p:ph idx="1"/>
          </p:nvPr>
        </p:nvSpPr>
        <p:spPr>
          <a:xfrm>
            <a:off x="838199" y="870439"/>
            <a:ext cx="3647941" cy="5556119"/>
          </a:xfrm>
        </p:spPr>
        <p:txBody>
          <a:bodyPr>
            <a:normAutofit/>
          </a:bodyPr>
          <a:lstStyle/>
          <a:p>
            <a:r>
              <a:rPr lang="en-GB" dirty="0"/>
              <a:t>Don’t let </a:t>
            </a:r>
            <a:r>
              <a:rPr lang="en-GB" b="1" i="1" dirty="0"/>
              <a:t>private</a:t>
            </a:r>
            <a:r>
              <a:rPr lang="en-GB" dirty="0"/>
              <a:t> debt get too high</a:t>
            </a:r>
          </a:p>
          <a:p>
            <a:r>
              <a:rPr lang="en-GB" dirty="0"/>
              <a:t>Don’t let credit become too big a factor in aggregate demand</a:t>
            </a:r>
          </a:p>
          <a:p>
            <a:r>
              <a:rPr lang="en-GB" b="1" i="1" dirty="0"/>
              <a:t>And it’s too late… we’ve already done both</a:t>
            </a:r>
          </a:p>
          <a:p>
            <a:pPr lvl="1"/>
            <a:r>
              <a:rPr lang="en-GB" dirty="0"/>
              <a:t>Private debt today is the highest level in the history of capitalism</a:t>
            </a:r>
          </a:p>
          <a:p>
            <a:r>
              <a:rPr lang="en-GB" dirty="0"/>
              <a:t>Long term data exists for USA, UK, Australia</a:t>
            </a:r>
          </a:p>
          <a:p>
            <a:pPr lvl="1"/>
            <a:r>
              <a:rPr lang="en-GB" dirty="0"/>
              <a:t>Mainstream economics encouraged this debt explosion…</a:t>
            </a:r>
          </a:p>
          <a:p>
            <a:pPr lvl="1"/>
            <a:endParaRPr lang="en-GB" dirty="0"/>
          </a:p>
        </p:txBody>
      </p:sp>
      <p:pic>
        <p:nvPicPr>
          <p:cNvPr id="5" name="Picture 4">
            <a:extLst>
              <a:ext uri="{FF2B5EF4-FFF2-40B4-BE49-F238E27FC236}">
                <a16:creationId xmlns:a16="http://schemas.microsoft.com/office/drawing/2014/main" id="{51A52C76-4F9B-4F85-A5F8-48599EFDF06E}"/>
              </a:ext>
            </a:extLst>
          </p:cNvPr>
          <p:cNvPicPr>
            <a:picLocks noChangeAspect="1"/>
          </p:cNvPicPr>
          <p:nvPr/>
        </p:nvPicPr>
        <p:blipFill>
          <a:blip r:embed="rId2"/>
          <a:stretch>
            <a:fillRect/>
          </a:stretch>
        </p:blipFill>
        <p:spPr>
          <a:xfrm>
            <a:off x="4138411" y="684592"/>
            <a:ext cx="7808890" cy="5772150"/>
          </a:xfrm>
          <a:prstGeom prst="rect">
            <a:avLst/>
          </a:prstGeom>
        </p:spPr>
      </p:pic>
      <p:sp>
        <p:nvSpPr>
          <p:cNvPr id="4" name="Arrow: Right 3">
            <a:extLst>
              <a:ext uri="{FF2B5EF4-FFF2-40B4-BE49-F238E27FC236}">
                <a16:creationId xmlns:a16="http://schemas.microsoft.com/office/drawing/2014/main" id="{6A15BB86-C6FC-46D2-8BD9-DC6637E9AA85}"/>
              </a:ext>
            </a:extLst>
          </p:cNvPr>
          <p:cNvSpPr/>
          <p:nvPr/>
        </p:nvSpPr>
        <p:spPr>
          <a:xfrm rot="17585866">
            <a:off x="8800217" y="2437242"/>
            <a:ext cx="4257848" cy="1166792"/>
          </a:xfrm>
          <a:prstGeom prst="rightArrow">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effectLst>
                  <a:outerShdw blurRad="38100" dist="38100" dir="2700000" algn="tl">
                    <a:srgbClr val="000000">
                      <a:alpha val="43137"/>
                    </a:srgbClr>
                  </a:outerShdw>
                </a:effectLst>
              </a:rPr>
              <a:t>Took off with deregulation of finance</a:t>
            </a:r>
          </a:p>
        </p:txBody>
      </p:sp>
    </p:spTree>
    <p:extLst>
      <p:ext uri="{BB962C8B-B14F-4D97-AF65-F5344CB8AC3E}">
        <p14:creationId xmlns:p14="http://schemas.microsoft.com/office/powerpoint/2010/main" val="8105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ppt_x</p:attrName>
                                        </p:attrNameLst>
                                      </p:cBhvr>
                                      <p:tavLst>
                                        <p:tav tm="0">
                                          <p:val>
                                            <p:strVal val="#ppt_x"/>
                                          </p:val>
                                        </p:tav>
                                        <p:tav tm="100000">
                                          <p:val>
                                            <p:strVal val="#ppt_x"/>
                                          </p:val>
                                        </p:tav>
                                      </p:tavLst>
                                    </p:anim>
                                    <p:anim calcmode="lin" valueType="num">
                                      <p:cBhvr>
                                        <p:cTn id="13" dur="1500" fill="hold"/>
                                        <p:tgtEl>
                                          <p:spTgt spid="4"/>
                                        </p:tgtEl>
                                        <p:attrNameLst>
                                          <p:attrName>ppt_y</p:attrName>
                                        </p:attrNameLst>
                                      </p:cBhvr>
                                      <p:tavLst>
                                        <p:tav tm="0">
                                          <p:val>
                                            <p:strVal val="#ppt_y+#ppt_h/2"/>
                                          </p:val>
                                        </p:tav>
                                        <p:tav tm="100000">
                                          <p:val>
                                            <p:strVal val="#ppt_y"/>
                                          </p:val>
                                        </p:tav>
                                      </p:tavLst>
                                    </p:anim>
                                    <p:anim calcmode="lin" valueType="num">
                                      <p:cBhvr>
                                        <p:cTn id="14" dur="1500" fill="hold"/>
                                        <p:tgtEl>
                                          <p:spTgt spid="4"/>
                                        </p:tgtEl>
                                        <p:attrNameLst>
                                          <p:attrName>ppt_w</p:attrName>
                                        </p:attrNameLst>
                                      </p:cBhvr>
                                      <p:tavLst>
                                        <p:tav tm="0">
                                          <p:val>
                                            <p:strVal val="#ppt_w"/>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8578-5839-45D4-A216-B162DB385C4D}"/>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9ECAE3B5-2330-410E-BD5A-4B0AAE680A8F}"/>
              </a:ext>
            </a:extLst>
          </p:cNvPr>
          <p:cNvSpPr>
            <a:spLocks noGrp="1"/>
          </p:cNvSpPr>
          <p:nvPr>
            <p:ph idx="1"/>
          </p:nvPr>
        </p:nvSpPr>
        <p:spPr>
          <a:xfrm>
            <a:off x="838200" y="870439"/>
            <a:ext cx="10515600" cy="958361"/>
          </a:xfrm>
        </p:spPr>
        <p:txBody>
          <a:bodyPr/>
          <a:lstStyle/>
          <a:p>
            <a:r>
              <a:rPr lang="en-GB" dirty="0"/>
              <a:t>Finance needs to be made the servant not the master</a:t>
            </a:r>
          </a:p>
          <a:p>
            <a:r>
              <a:rPr lang="en-GB" dirty="0"/>
              <a:t>Contrary to mainstream economics, debt does affect asset prices…</a:t>
            </a:r>
          </a:p>
        </p:txBody>
      </p:sp>
      <p:pic>
        <p:nvPicPr>
          <p:cNvPr id="4" name="Picture 3">
            <a:extLst>
              <a:ext uri="{FF2B5EF4-FFF2-40B4-BE49-F238E27FC236}">
                <a16:creationId xmlns:a16="http://schemas.microsoft.com/office/drawing/2014/main" id="{ABAD24B4-D00E-4B47-AB4E-B53C29FF4817}"/>
              </a:ext>
            </a:extLst>
          </p:cNvPr>
          <p:cNvPicPr>
            <a:picLocks noChangeAspect="1"/>
          </p:cNvPicPr>
          <p:nvPr/>
        </p:nvPicPr>
        <p:blipFill>
          <a:blip r:embed="rId2"/>
          <a:stretch>
            <a:fillRect/>
          </a:stretch>
        </p:blipFill>
        <p:spPr>
          <a:xfrm>
            <a:off x="124542" y="1543185"/>
            <a:ext cx="6300159" cy="4627753"/>
          </a:xfrm>
          <a:prstGeom prst="rect">
            <a:avLst/>
          </a:prstGeom>
        </p:spPr>
      </p:pic>
      <p:pic>
        <p:nvPicPr>
          <p:cNvPr id="5" name="Picture 4">
            <a:extLst>
              <a:ext uri="{FF2B5EF4-FFF2-40B4-BE49-F238E27FC236}">
                <a16:creationId xmlns:a16="http://schemas.microsoft.com/office/drawing/2014/main" id="{DA6C665B-8AAC-4D31-A0F0-734741050259}"/>
              </a:ext>
            </a:extLst>
          </p:cNvPr>
          <p:cNvPicPr>
            <a:picLocks noChangeAspect="1"/>
          </p:cNvPicPr>
          <p:nvPr/>
        </p:nvPicPr>
        <p:blipFill>
          <a:blip r:embed="rId3"/>
          <a:stretch>
            <a:fillRect/>
          </a:stretch>
        </p:blipFill>
        <p:spPr>
          <a:xfrm>
            <a:off x="5736753" y="1543185"/>
            <a:ext cx="6330705" cy="4627753"/>
          </a:xfrm>
          <a:prstGeom prst="rect">
            <a:avLst/>
          </a:prstGeom>
        </p:spPr>
      </p:pic>
    </p:spTree>
    <p:extLst>
      <p:ext uri="{BB962C8B-B14F-4D97-AF65-F5344CB8AC3E}">
        <p14:creationId xmlns:p14="http://schemas.microsoft.com/office/powerpoint/2010/main" val="7457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B934-95CE-4E61-B785-5BBA76958DC3}"/>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AD569CB4-16BA-4B38-9B05-24EDC30A4344}"/>
              </a:ext>
            </a:extLst>
          </p:cNvPr>
          <p:cNvSpPr>
            <a:spLocks noGrp="1"/>
          </p:cNvSpPr>
          <p:nvPr>
            <p:ph idx="1"/>
          </p:nvPr>
        </p:nvSpPr>
        <p:spPr>
          <a:xfrm>
            <a:off x="838200" y="870439"/>
            <a:ext cx="10515600" cy="456085"/>
          </a:xfrm>
        </p:spPr>
        <p:txBody>
          <a:bodyPr/>
          <a:lstStyle/>
          <a:p>
            <a:r>
              <a:rPr lang="en-GB" dirty="0"/>
              <a:t>Banks finance asset bubbles when they should finance productive investment</a:t>
            </a:r>
          </a:p>
        </p:txBody>
      </p:sp>
      <p:pic>
        <p:nvPicPr>
          <p:cNvPr id="4" name="Picture 3">
            <a:extLst>
              <a:ext uri="{FF2B5EF4-FFF2-40B4-BE49-F238E27FC236}">
                <a16:creationId xmlns:a16="http://schemas.microsoft.com/office/drawing/2014/main" id="{9B9B8B6F-C773-4C1D-8B9D-FAE7CB4840A7}"/>
              </a:ext>
            </a:extLst>
          </p:cNvPr>
          <p:cNvPicPr>
            <a:picLocks noChangeAspect="1"/>
          </p:cNvPicPr>
          <p:nvPr/>
        </p:nvPicPr>
        <p:blipFill>
          <a:blip r:embed="rId2"/>
          <a:stretch>
            <a:fillRect/>
          </a:stretch>
        </p:blipFill>
        <p:spPr>
          <a:xfrm>
            <a:off x="58963" y="1367173"/>
            <a:ext cx="5896920" cy="4428170"/>
          </a:xfrm>
          <a:prstGeom prst="rect">
            <a:avLst/>
          </a:prstGeom>
        </p:spPr>
      </p:pic>
      <p:pic>
        <p:nvPicPr>
          <p:cNvPr id="5" name="Picture 4">
            <a:extLst>
              <a:ext uri="{FF2B5EF4-FFF2-40B4-BE49-F238E27FC236}">
                <a16:creationId xmlns:a16="http://schemas.microsoft.com/office/drawing/2014/main" id="{DE92B67A-7CB0-43F7-A932-EDD6B0A79D12}"/>
              </a:ext>
            </a:extLst>
          </p:cNvPr>
          <p:cNvPicPr>
            <a:picLocks noChangeAspect="1"/>
          </p:cNvPicPr>
          <p:nvPr/>
        </p:nvPicPr>
        <p:blipFill>
          <a:blip r:embed="rId3"/>
          <a:stretch>
            <a:fillRect/>
          </a:stretch>
        </p:blipFill>
        <p:spPr>
          <a:xfrm>
            <a:off x="5723657" y="1367172"/>
            <a:ext cx="6262281" cy="4428171"/>
          </a:xfrm>
          <a:prstGeom prst="rect">
            <a:avLst/>
          </a:prstGeom>
        </p:spPr>
      </p:pic>
    </p:spTree>
    <p:extLst>
      <p:ext uri="{BB962C8B-B14F-4D97-AF65-F5344CB8AC3E}">
        <p14:creationId xmlns:p14="http://schemas.microsoft.com/office/powerpoint/2010/main" val="27896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E6DA5B-2771-47D8-AFB3-73EFE1B01F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7922" y="3561009"/>
            <a:ext cx="10620375" cy="1714500"/>
          </a:xfrm>
          <a:prstGeom prst="rect">
            <a:avLst/>
          </a:prstGeom>
        </p:spPr>
      </p:pic>
      <p:sp>
        <p:nvSpPr>
          <p:cNvPr id="2" name="Title 1">
            <a:extLst>
              <a:ext uri="{FF2B5EF4-FFF2-40B4-BE49-F238E27FC236}">
                <a16:creationId xmlns:a16="http://schemas.microsoft.com/office/drawing/2014/main" id="{67C7240E-A63F-447E-B4B9-F743FADB642D}"/>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6FA521CD-8BA0-44C4-9F6F-D5E0B44BCC8B}"/>
              </a:ext>
            </a:extLst>
          </p:cNvPr>
          <p:cNvSpPr>
            <a:spLocks noGrp="1"/>
          </p:cNvSpPr>
          <p:nvPr>
            <p:ph idx="1"/>
          </p:nvPr>
        </p:nvSpPr>
        <p:spPr>
          <a:xfrm>
            <a:off x="838200" y="870439"/>
            <a:ext cx="10515600" cy="546237"/>
          </a:xfrm>
        </p:spPr>
        <p:txBody>
          <a:bodyPr/>
          <a:lstStyle/>
          <a:p>
            <a:r>
              <a:rPr lang="en-GB" dirty="0"/>
              <a:t>Mainstream economics makes us think of banks as “money custodians”</a:t>
            </a:r>
          </a:p>
        </p:txBody>
      </p:sp>
      <p:pic>
        <p:nvPicPr>
          <p:cNvPr id="7" name="Graphic 6">
            <a:extLst>
              <a:ext uri="{FF2B5EF4-FFF2-40B4-BE49-F238E27FC236}">
                <a16:creationId xmlns:a16="http://schemas.microsoft.com/office/drawing/2014/main" id="{3FD48EC0-23E1-4454-83FB-FF897A5C1D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3500" y="1262398"/>
            <a:ext cx="9525000" cy="1714500"/>
          </a:xfrm>
          <a:prstGeom prst="rect">
            <a:avLst/>
          </a:prstGeom>
        </p:spPr>
      </p:pic>
      <p:sp>
        <p:nvSpPr>
          <p:cNvPr id="8" name="Rectangle: Rounded Corners 7">
            <a:extLst>
              <a:ext uri="{FF2B5EF4-FFF2-40B4-BE49-F238E27FC236}">
                <a16:creationId xmlns:a16="http://schemas.microsoft.com/office/drawing/2014/main" id="{085802E7-87EF-477E-BC1B-6C0AA21533BE}"/>
              </a:ext>
            </a:extLst>
          </p:cNvPr>
          <p:cNvSpPr/>
          <p:nvPr/>
        </p:nvSpPr>
        <p:spPr>
          <a:xfrm>
            <a:off x="5889938" y="978793"/>
            <a:ext cx="5190186" cy="2318199"/>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No money created by lending</a:t>
            </a:r>
          </a:p>
        </p:txBody>
      </p:sp>
      <p:sp>
        <p:nvSpPr>
          <p:cNvPr id="9" name="Content Placeholder 2">
            <a:extLst>
              <a:ext uri="{FF2B5EF4-FFF2-40B4-BE49-F238E27FC236}">
                <a16:creationId xmlns:a16="http://schemas.microsoft.com/office/drawing/2014/main" id="{F0112A5C-D096-422A-83B6-D6487887EA16}"/>
              </a:ext>
            </a:extLst>
          </p:cNvPr>
          <p:cNvSpPr txBox="1">
            <a:spLocks/>
          </p:cNvSpPr>
          <p:nvPr/>
        </p:nvSpPr>
        <p:spPr>
          <a:xfrm>
            <a:off x="838200" y="3260503"/>
            <a:ext cx="10299820" cy="546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They’re actually “money factories”</a:t>
            </a:r>
            <a:endParaRPr lang="en-GB" b="1" i="1" dirty="0"/>
          </a:p>
        </p:txBody>
      </p:sp>
      <p:sp>
        <p:nvSpPr>
          <p:cNvPr id="12" name="Rectangle: Rounded Corners 11">
            <a:extLst>
              <a:ext uri="{FF2B5EF4-FFF2-40B4-BE49-F238E27FC236}">
                <a16:creationId xmlns:a16="http://schemas.microsoft.com/office/drawing/2014/main" id="{B5AE0D68-A377-4DD2-9D84-C21E9E4E5B49}"/>
              </a:ext>
            </a:extLst>
          </p:cNvPr>
          <p:cNvSpPr/>
          <p:nvPr/>
        </p:nvSpPr>
        <p:spPr>
          <a:xfrm>
            <a:off x="5162281" y="3260503"/>
            <a:ext cx="6102439" cy="2591317"/>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Debt and money created by lending</a:t>
            </a:r>
          </a:p>
        </p:txBody>
      </p:sp>
      <p:sp>
        <p:nvSpPr>
          <p:cNvPr id="15" name="Content Placeholder 2">
            <a:extLst>
              <a:ext uri="{FF2B5EF4-FFF2-40B4-BE49-F238E27FC236}">
                <a16:creationId xmlns:a16="http://schemas.microsoft.com/office/drawing/2014/main" id="{542256B2-1402-4892-9E83-5ED9AAFDE198}"/>
              </a:ext>
            </a:extLst>
          </p:cNvPr>
          <p:cNvSpPr txBox="1">
            <a:spLocks/>
          </p:cNvSpPr>
          <p:nvPr/>
        </p:nvSpPr>
        <p:spPr>
          <a:xfrm>
            <a:off x="1712889" y="5332969"/>
            <a:ext cx="9425129" cy="1295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Making a profit or a wage is hard;</a:t>
            </a:r>
          </a:p>
          <a:p>
            <a:r>
              <a:rPr lang="en-GB" dirty="0"/>
              <a:t>“Making money” is easy: just double-entry bookkeeping…</a:t>
            </a:r>
          </a:p>
          <a:p>
            <a:pPr lvl="1"/>
            <a:endParaRPr lang="en-GB" dirty="0"/>
          </a:p>
        </p:txBody>
      </p:sp>
    </p:spTree>
    <p:extLst>
      <p:ext uri="{BB962C8B-B14F-4D97-AF65-F5344CB8AC3E}">
        <p14:creationId xmlns:p14="http://schemas.microsoft.com/office/powerpoint/2010/main" val="428485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up)">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4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wipe(up)">
                                      <p:cBhvr>
                                        <p:cTn id="66" dur="500"/>
                                        <p:tgtEl>
                                          <p:spTgt spid="1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5">
                                            <p:txEl>
                                              <p:pRg st="1" end="1"/>
                                            </p:txEl>
                                          </p:spTgt>
                                        </p:tgtEl>
                                        <p:attrNameLst>
                                          <p:attrName>style.visibility</p:attrName>
                                        </p:attrNameLst>
                                      </p:cBhvr>
                                      <p:to>
                                        <p:strVal val="visible"/>
                                      </p:to>
                                    </p:set>
                                    <p:animEffect transition="in" filter="wipe(up)">
                                      <p:cBhvr>
                                        <p:cTn id="7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uiExpand="1" build="p" bldLvl="5"/>
      <p:bldP spid="12" grpId="0" animBg="1"/>
      <p:bldP spid="12" grpId="1" animBg="1"/>
      <p:bldP spid="15"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B2FF-FD8A-4421-A5E5-918E0C6A8A05}"/>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29E94E4F-D565-48C2-BAD4-96E5EE230B2E}"/>
              </a:ext>
            </a:extLst>
          </p:cNvPr>
          <p:cNvSpPr>
            <a:spLocks noGrp="1"/>
          </p:cNvSpPr>
          <p:nvPr>
            <p:ph idx="1"/>
          </p:nvPr>
        </p:nvSpPr>
        <p:spPr/>
        <p:txBody>
          <a:bodyPr/>
          <a:lstStyle/>
          <a:p>
            <a:r>
              <a:rPr lang="en-GB" dirty="0"/>
              <a:t>Banks can only “make money” because of banking licence granted by society</a:t>
            </a:r>
          </a:p>
          <a:p>
            <a:r>
              <a:rPr lang="en-GB" dirty="0"/>
              <a:t>Gives society the right to</a:t>
            </a:r>
          </a:p>
          <a:p>
            <a:pPr lvl="1"/>
            <a:r>
              <a:rPr lang="en-GB" dirty="0"/>
              <a:t>Control where banks can create money (productive investment not speculation)</a:t>
            </a:r>
          </a:p>
          <a:p>
            <a:pPr lvl="1"/>
            <a:r>
              <a:rPr lang="en-GB" dirty="0"/>
              <a:t>Reverse mistakes made by unregulated lending for speculation</a:t>
            </a:r>
          </a:p>
          <a:p>
            <a:r>
              <a:rPr lang="en-GB" dirty="0"/>
              <a:t>We could use Central Bank money creation ability to reverse private bank mistakes</a:t>
            </a:r>
          </a:p>
          <a:p>
            <a:r>
              <a:rPr lang="en-GB" dirty="0"/>
              <a:t>Instead, Central Banks used “Quantitative Easing” to rescue them from mistakes</a:t>
            </a:r>
          </a:p>
          <a:p>
            <a:pPr lvl="1"/>
            <a:r>
              <a:rPr lang="en-GB" dirty="0"/>
              <a:t>In USA, $1 Trillion per Year QE has inflated share prices</a:t>
            </a:r>
          </a:p>
          <a:p>
            <a:pPr lvl="2"/>
            <a:r>
              <a:rPr lang="en-GB" dirty="0"/>
              <a:t>Benefited Banks and share owners</a:t>
            </a:r>
          </a:p>
          <a:p>
            <a:pPr lvl="2"/>
            <a:r>
              <a:rPr lang="en-GB" dirty="0"/>
              <a:t>Increased inequality already made extreme by pre-crisis financial bubble…</a:t>
            </a:r>
          </a:p>
        </p:txBody>
      </p:sp>
    </p:spTree>
    <p:extLst>
      <p:ext uri="{BB962C8B-B14F-4D97-AF65-F5344CB8AC3E}">
        <p14:creationId xmlns:p14="http://schemas.microsoft.com/office/powerpoint/2010/main" val="33509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5AD1-B75A-4861-AB59-04EBD6B6F98C}"/>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3AA1C40C-2177-41D0-8BA0-2441550972B1}"/>
              </a:ext>
            </a:extLst>
          </p:cNvPr>
          <p:cNvSpPr>
            <a:spLocks noGrp="1"/>
          </p:cNvSpPr>
          <p:nvPr>
            <p:ph idx="1"/>
          </p:nvPr>
        </p:nvSpPr>
        <p:spPr>
          <a:xfrm>
            <a:off x="838200" y="870439"/>
            <a:ext cx="10515600" cy="460378"/>
          </a:xfrm>
        </p:spPr>
        <p:txBody>
          <a:bodyPr/>
          <a:lstStyle/>
          <a:p>
            <a:r>
              <a:rPr lang="en-GB" dirty="0"/>
              <a:t>US Stock Market at 2</a:t>
            </a:r>
            <a:r>
              <a:rPr lang="en-GB" baseline="30000" dirty="0"/>
              <a:t>nd</a:t>
            </a:r>
            <a:r>
              <a:rPr lang="en-GB" dirty="0"/>
              <a:t> highest level in history</a:t>
            </a:r>
          </a:p>
        </p:txBody>
      </p:sp>
      <p:pic>
        <p:nvPicPr>
          <p:cNvPr id="4" name="Picture 3">
            <a:extLst>
              <a:ext uri="{FF2B5EF4-FFF2-40B4-BE49-F238E27FC236}">
                <a16:creationId xmlns:a16="http://schemas.microsoft.com/office/drawing/2014/main" id="{0F8DB8C2-1949-4712-AC46-3F139CC337EE}"/>
              </a:ext>
            </a:extLst>
          </p:cNvPr>
          <p:cNvPicPr>
            <a:picLocks noChangeAspect="1"/>
          </p:cNvPicPr>
          <p:nvPr/>
        </p:nvPicPr>
        <p:blipFill>
          <a:blip r:embed="rId2"/>
          <a:stretch>
            <a:fillRect/>
          </a:stretch>
        </p:blipFill>
        <p:spPr>
          <a:xfrm>
            <a:off x="93371" y="1100628"/>
            <a:ext cx="6934200" cy="5772150"/>
          </a:xfrm>
          <a:prstGeom prst="rect">
            <a:avLst/>
          </a:prstGeom>
        </p:spPr>
      </p:pic>
      <p:sp>
        <p:nvSpPr>
          <p:cNvPr id="5" name="Content Placeholder 2">
            <a:extLst>
              <a:ext uri="{FF2B5EF4-FFF2-40B4-BE49-F238E27FC236}">
                <a16:creationId xmlns:a16="http://schemas.microsoft.com/office/drawing/2014/main" id="{A50476BB-40CF-4D06-A16F-6D5D36C741AE}"/>
              </a:ext>
            </a:extLst>
          </p:cNvPr>
          <p:cNvSpPr txBox="1">
            <a:spLocks/>
          </p:cNvSpPr>
          <p:nvPr/>
        </p:nvSpPr>
        <p:spPr>
          <a:xfrm>
            <a:off x="6539248" y="895974"/>
            <a:ext cx="5442397" cy="5596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Could use Central Banks’ money-creation ability for a “People’s QE”</a:t>
            </a:r>
          </a:p>
          <a:p>
            <a:pPr lvl="1"/>
            <a:r>
              <a:rPr lang="en-GB" dirty="0"/>
              <a:t>Fiat money injected into the public’s bank accounts on per capita basis</a:t>
            </a:r>
          </a:p>
          <a:p>
            <a:pPr lvl="1"/>
            <a:r>
              <a:rPr lang="en-GB" dirty="0"/>
              <a:t>No moral hazard or inflation:</a:t>
            </a:r>
          </a:p>
          <a:p>
            <a:pPr lvl="2"/>
            <a:r>
              <a:rPr lang="en-GB" dirty="0"/>
              <a:t>Those with debt get a debt offset</a:t>
            </a:r>
          </a:p>
          <a:p>
            <a:pPr lvl="2"/>
            <a:r>
              <a:rPr lang="en-GB" dirty="0"/>
              <a:t>Those without debt get fund that buys new corporate shares</a:t>
            </a:r>
          </a:p>
          <a:p>
            <a:pPr lvl="2"/>
            <a:r>
              <a:rPr lang="en-GB" dirty="0"/>
              <a:t>Share revenue to firms must be used to reduce corporate debt</a:t>
            </a:r>
          </a:p>
          <a:p>
            <a:pPr lvl="1"/>
            <a:r>
              <a:rPr lang="en-GB" dirty="0"/>
              <a:t>Reduce private debt burden</a:t>
            </a:r>
          </a:p>
          <a:p>
            <a:pPr lvl="1"/>
            <a:r>
              <a:rPr lang="en-GB" dirty="0"/>
              <a:t>Reverse inequality caused by QE</a:t>
            </a:r>
          </a:p>
          <a:p>
            <a:pPr lvl="1"/>
            <a:r>
              <a:rPr lang="en-GB" dirty="0"/>
              <a:t>Regulate banks to</a:t>
            </a:r>
          </a:p>
          <a:p>
            <a:pPr lvl="2"/>
            <a:r>
              <a:rPr lang="en-GB" dirty="0"/>
              <a:t>Prevent future asset bubbles</a:t>
            </a:r>
          </a:p>
          <a:p>
            <a:pPr lvl="2"/>
            <a:r>
              <a:rPr lang="en-GB" dirty="0"/>
              <a:t>Direct finance to industry rather than property</a:t>
            </a:r>
          </a:p>
        </p:txBody>
      </p:sp>
    </p:spTree>
    <p:extLst>
      <p:ext uri="{BB962C8B-B14F-4D97-AF65-F5344CB8AC3E}">
        <p14:creationId xmlns:p14="http://schemas.microsoft.com/office/powerpoint/2010/main" val="18367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up)">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up)">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up)">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wipe(up)">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978B-72C5-415E-820A-5471B25BEF99}"/>
              </a:ext>
            </a:extLst>
          </p:cNvPr>
          <p:cNvSpPr>
            <a:spLocks noGrp="1"/>
          </p:cNvSpPr>
          <p:nvPr>
            <p:ph type="title"/>
          </p:nvPr>
        </p:nvSpPr>
        <p:spPr/>
        <p:txBody>
          <a:bodyPr>
            <a:normAutofit fontScale="90000"/>
          </a:bodyPr>
          <a:lstStyle/>
          <a:p>
            <a:r>
              <a:rPr lang="en-GB" dirty="0"/>
              <a:t>How to avoid another financial crisis?</a:t>
            </a:r>
          </a:p>
        </p:txBody>
      </p:sp>
      <p:sp>
        <p:nvSpPr>
          <p:cNvPr id="3" name="Content Placeholder 2">
            <a:extLst>
              <a:ext uri="{FF2B5EF4-FFF2-40B4-BE49-F238E27FC236}">
                <a16:creationId xmlns:a16="http://schemas.microsoft.com/office/drawing/2014/main" id="{F306FB15-5652-4DB3-9D92-BD5AE53150C1}"/>
              </a:ext>
            </a:extLst>
          </p:cNvPr>
          <p:cNvSpPr>
            <a:spLocks noGrp="1"/>
          </p:cNvSpPr>
          <p:nvPr>
            <p:ph idx="1"/>
          </p:nvPr>
        </p:nvSpPr>
        <p:spPr>
          <a:xfrm>
            <a:off x="838200" y="870439"/>
            <a:ext cx="10515600" cy="434620"/>
          </a:xfrm>
        </p:spPr>
        <p:txBody>
          <a:bodyPr>
            <a:normAutofit fontScale="92500"/>
          </a:bodyPr>
          <a:lstStyle/>
          <a:p>
            <a:r>
              <a:rPr lang="en-GB" dirty="0"/>
              <a:t>Japan shows the alternative: stagnant demand with negative to low credit </a:t>
            </a:r>
            <a:r>
              <a:rPr lang="en-GB" b="1" i="1" dirty="0"/>
              <a:t>for decades</a:t>
            </a:r>
            <a:r>
              <a:rPr lang="en-GB" dirty="0"/>
              <a:t>…</a:t>
            </a:r>
          </a:p>
        </p:txBody>
      </p:sp>
      <p:pic>
        <p:nvPicPr>
          <p:cNvPr id="5" name="Picture 4">
            <a:extLst>
              <a:ext uri="{FF2B5EF4-FFF2-40B4-BE49-F238E27FC236}">
                <a16:creationId xmlns:a16="http://schemas.microsoft.com/office/drawing/2014/main" id="{E8482A77-2481-4DA4-8039-0750E03981CA}"/>
              </a:ext>
            </a:extLst>
          </p:cNvPr>
          <p:cNvPicPr>
            <a:picLocks noChangeAspect="1"/>
          </p:cNvPicPr>
          <p:nvPr/>
        </p:nvPicPr>
        <p:blipFill>
          <a:blip r:embed="rId2"/>
          <a:stretch>
            <a:fillRect/>
          </a:stretch>
        </p:blipFill>
        <p:spPr>
          <a:xfrm>
            <a:off x="137375" y="1176269"/>
            <a:ext cx="6056626" cy="4966597"/>
          </a:xfrm>
          <a:prstGeom prst="rect">
            <a:avLst/>
          </a:prstGeom>
        </p:spPr>
      </p:pic>
      <p:sp>
        <p:nvSpPr>
          <p:cNvPr id="6" name="Rectangle: Rounded Corners 5">
            <a:extLst>
              <a:ext uri="{FF2B5EF4-FFF2-40B4-BE49-F238E27FC236}">
                <a16:creationId xmlns:a16="http://schemas.microsoft.com/office/drawing/2014/main" id="{51BA3E0F-9A9D-463A-B5CF-D20F9F67BED7}"/>
              </a:ext>
            </a:extLst>
          </p:cNvPr>
          <p:cNvSpPr/>
          <p:nvPr/>
        </p:nvSpPr>
        <p:spPr>
          <a:xfrm>
            <a:off x="6377895" y="1305059"/>
            <a:ext cx="3030829" cy="125991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Credit before crisis: 17% of GDP</a:t>
            </a:r>
          </a:p>
        </p:txBody>
      </p:sp>
      <p:sp>
        <p:nvSpPr>
          <p:cNvPr id="7" name="Rectangle: Rounded Corners 6">
            <a:extLst>
              <a:ext uri="{FF2B5EF4-FFF2-40B4-BE49-F238E27FC236}">
                <a16:creationId xmlns:a16="http://schemas.microsoft.com/office/drawing/2014/main" id="{425A21BC-5E34-40F9-ADC8-3FA46E1FA270}"/>
              </a:ext>
            </a:extLst>
          </p:cNvPr>
          <p:cNvSpPr/>
          <p:nvPr/>
        </p:nvSpPr>
        <p:spPr>
          <a:xfrm>
            <a:off x="8580753" y="3357497"/>
            <a:ext cx="3030829" cy="125991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Credit after crisis: 0.6% of GDP</a:t>
            </a:r>
          </a:p>
        </p:txBody>
      </p:sp>
      <p:pic>
        <p:nvPicPr>
          <p:cNvPr id="8" name="Picture 7">
            <a:extLst>
              <a:ext uri="{FF2B5EF4-FFF2-40B4-BE49-F238E27FC236}">
                <a16:creationId xmlns:a16="http://schemas.microsoft.com/office/drawing/2014/main" id="{A460CBCC-C6E6-4072-A886-F0F2D945E617}"/>
              </a:ext>
            </a:extLst>
          </p:cNvPr>
          <p:cNvPicPr>
            <a:picLocks noChangeAspect="1"/>
          </p:cNvPicPr>
          <p:nvPr/>
        </p:nvPicPr>
        <p:blipFill>
          <a:blip r:embed="rId3"/>
          <a:stretch>
            <a:fillRect/>
          </a:stretch>
        </p:blipFill>
        <p:spPr>
          <a:xfrm>
            <a:off x="5627240" y="1176269"/>
            <a:ext cx="6564760" cy="4966597"/>
          </a:xfrm>
          <a:prstGeom prst="rect">
            <a:avLst/>
          </a:prstGeom>
        </p:spPr>
      </p:pic>
      <p:sp>
        <p:nvSpPr>
          <p:cNvPr id="9" name="Arrow: Left-Right 8">
            <a:extLst>
              <a:ext uri="{FF2B5EF4-FFF2-40B4-BE49-F238E27FC236}">
                <a16:creationId xmlns:a16="http://schemas.microsoft.com/office/drawing/2014/main" id="{4F58E0D2-5516-4DB3-8E90-19E0325416EB}"/>
              </a:ext>
            </a:extLst>
          </p:cNvPr>
          <p:cNvSpPr/>
          <p:nvPr/>
        </p:nvSpPr>
        <p:spPr>
          <a:xfrm>
            <a:off x="3832698" y="2085813"/>
            <a:ext cx="1769057" cy="1448941"/>
          </a:xfrm>
          <a:prstGeom prst="leftRightArrow">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effectLst>
                  <a:outerShdw blurRad="38100" dist="38100" dir="2700000" algn="tl">
                    <a:srgbClr val="000000">
                      <a:alpha val="43137"/>
                    </a:srgbClr>
                  </a:outerShdw>
                </a:effectLst>
              </a:rPr>
              <a:t>25 Years</a:t>
            </a:r>
          </a:p>
        </p:txBody>
      </p:sp>
      <p:sp>
        <p:nvSpPr>
          <p:cNvPr id="10" name="Arrow: Left-Right 9">
            <a:extLst>
              <a:ext uri="{FF2B5EF4-FFF2-40B4-BE49-F238E27FC236}">
                <a16:creationId xmlns:a16="http://schemas.microsoft.com/office/drawing/2014/main" id="{BC2EF6C6-68A5-4013-9BE4-1DEB50D3E12E}"/>
              </a:ext>
            </a:extLst>
          </p:cNvPr>
          <p:cNvSpPr/>
          <p:nvPr/>
        </p:nvSpPr>
        <p:spPr>
          <a:xfrm>
            <a:off x="8529782" y="3555700"/>
            <a:ext cx="2501383" cy="1448941"/>
          </a:xfrm>
          <a:prstGeom prst="leftRightArrow">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effectLst>
                  <a:outerShdw blurRad="38100" dist="38100" dir="2700000" algn="tl">
                    <a:srgbClr val="000000">
                      <a:alpha val="43137"/>
                    </a:srgbClr>
                  </a:outerShdw>
                </a:effectLst>
              </a:rPr>
              <a:t>30 Years</a:t>
            </a:r>
          </a:p>
        </p:txBody>
      </p:sp>
      <p:sp>
        <p:nvSpPr>
          <p:cNvPr id="11" name="Content Placeholder 2">
            <a:extLst>
              <a:ext uri="{FF2B5EF4-FFF2-40B4-BE49-F238E27FC236}">
                <a16:creationId xmlns:a16="http://schemas.microsoft.com/office/drawing/2014/main" id="{BE02EF5B-40D6-48E6-9D41-3990BB8A6533}"/>
              </a:ext>
            </a:extLst>
          </p:cNvPr>
          <p:cNvSpPr txBox="1">
            <a:spLocks/>
          </p:cNvSpPr>
          <p:nvPr/>
        </p:nvSpPr>
        <p:spPr>
          <a:xfrm>
            <a:off x="1712889" y="6104106"/>
            <a:ext cx="9425129" cy="524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i="1" dirty="0">
                <a:solidFill>
                  <a:srgbClr val="FF0000"/>
                </a:solidFill>
                <a:effectLst>
                  <a:outerShdw blurRad="38100" dist="38100" dir="2700000" algn="tl">
                    <a:srgbClr val="000000">
                      <a:alpha val="43137"/>
                    </a:srgbClr>
                  </a:outerShdw>
                </a:effectLst>
              </a:rPr>
              <a:t>Can Europe afford that many years of stagnation?</a:t>
            </a:r>
          </a:p>
        </p:txBody>
      </p:sp>
    </p:spTree>
    <p:extLst>
      <p:ext uri="{BB962C8B-B14F-4D97-AF65-F5344CB8AC3E}">
        <p14:creationId xmlns:p14="http://schemas.microsoft.com/office/powerpoint/2010/main" val="238514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4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childTnLst>
                                </p:cTn>
                              </p:par>
                              <p:par>
                                <p:cTn id="55" presetID="10" presetClass="exit" presetSubtype="0" fill="hold" grpId="1"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Effect transition="in" filter="wipe(up)">
                                      <p:cBhvr>
                                        <p:cTn id="7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10" grpId="0" animBg="1"/>
      <p:bldP spid="11"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4309-3E27-4F32-B5DA-55ABD465339B}"/>
              </a:ext>
            </a:extLst>
          </p:cNvPr>
          <p:cNvSpPr>
            <a:spLocks noGrp="1"/>
          </p:cNvSpPr>
          <p:nvPr>
            <p:ph type="title"/>
          </p:nvPr>
        </p:nvSpPr>
        <p:spPr/>
        <p:txBody>
          <a:bodyPr>
            <a:normAutofit fontScale="90000"/>
          </a:bodyPr>
          <a:lstStyle/>
          <a:p>
            <a:r>
              <a:rPr lang="en-GB" dirty="0"/>
              <a:t>We need a new economics based on Realism not Ideology</a:t>
            </a:r>
          </a:p>
        </p:txBody>
      </p:sp>
      <p:sp>
        <p:nvSpPr>
          <p:cNvPr id="3" name="Content Placeholder 2">
            <a:extLst>
              <a:ext uri="{FF2B5EF4-FFF2-40B4-BE49-F238E27FC236}">
                <a16:creationId xmlns:a16="http://schemas.microsoft.com/office/drawing/2014/main" id="{AAE886BB-098A-48BD-865E-F212E16C5592}"/>
              </a:ext>
            </a:extLst>
          </p:cNvPr>
          <p:cNvSpPr>
            <a:spLocks noGrp="1"/>
          </p:cNvSpPr>
          <p:nvPr>
            <p:ph idx="1"/>
          </p:nvPr>
        </p:nvSpPr>
        <p:spPr>
          <a:xfrm>
            <a:off x="838200" y="870438"/>
            <a:ext cx="10515600" cy="5474553"/>
          </a:xfrm>
        </p:spPr>
        <p:txBody>
          <a:bodyPr>
            <a:normAutofit/>
          </a:bodyPr>
          <a:lstStyle/>
          <a:p>
            <a:r>
              <a:rPr lang="en-GB" dirty="0"/>
              <a:t>Too high private debt &amp; credit collapse caused Great Depression &amp; Great Recession</a:t>
            </a:r>
          </a:p>
          <a:p>
            <a:r>
              <a:rPr lang="en-GB" dirty="0"/>
              <a:t>How to understand? </a:t>
            </a:r>
            <a:r>
              <a:rPr lang="en-GB" b="1" i="1" dirty="0"/>
              <a:t>Abandon mainstream equilibrium thinking</a:t>
            </a:r>
          </a:p>
          <a:p>
            <a:r>
              <a:rPr lang="en-GB" dirty="0"/>
              <a:t>Conventional economics is like Ptolemaic Astronomy:</a:t>
            </a:r>
          </a:p>
          <a:p>
            <a:pPr lvl="1"/>
            <a:r>
              <a:rPr lang="en-GB" dirty="0"/>
              <a:t>Believe Economy (Universe) is inherently stable</a:t>
            </a:r>
          </a:p>
          <a:p>
            <a:pPr lvl="1"/>
            <a:r>
              <a:rPr lang="en-GB" dirty="0"/>
              <a:t>Believe all instability is caused by “exogenous shocks”</a:t>
            </a:r>
          </a:p>
          <a:p>
            <a:pPr lvl="2"/>
            <a:r>
              <a:rPr lang="en-GB" dirty="0"/>
              <a:t>Treat the financial sector as exogenous to the economy!</a:t>
            </a:r>
          </a:p>
          <a:p>
            <a:pPr lvl="2"/>
            <a:r>
              <a:rPr lang="en-GB" dirty="0"/>
              <a:t>Now including it in post-crisis models as source of “frictions” that slow down return to equilibrium after a “shock”</a:t>
            </a:r>
          </a:p>
          <a:p>
            <a:r>
              <a:rPr lang="en-GB" dirty="0"/>
              <a:t>We need a new, “Copernican” economics</a:t>
            </a:r>
          </a:p>
          <a:p>
            <a:pPr lvl="1"/>
            <a:r>
              <a:rPr lang="en-GB" dirty="0"/>
              <a:t>Economy is inherently dynamic</a:t>
            </a:r>
          </a:p>
          <a:p>
            <a:pPr lvl="1"/>
            <a:r>
              <a:rPr lang="en-GB" dirty="0"/>
              <a:t>Finance is an integral part of the economy</a:t>
            </a:r>
          </a:p>
          <a:p>
            <a:pPr lvl="1"/>
            <a:r>
              <a:rPr lang="en-GB" dirty="0"/>
              <a:t>Instability is inherent to the economy and driven by finance</a:t>
            </a:r>
          </a:p>
          <a:p>
            <a:pPr lvl="2"/>
            <a:r>
              <a:rPr lang="en-GB" dirty="0"/>
              <a:t>Minsky’s “Financial Instability Hypothesis”</a:t>
            </a:r>
          </a:p>
          <a:p>
            <a:pPr lvl="1"/>
            <a:endParaRPr lang="en-GB" dirty="0"/>
          </a:p>
        </p:txBody>
      </p:sp>
    </p:spTree>
    <p:extLst>
      <p:ext uri="{BB962C8B-B14F-4D97-AF65-F5344CB8AC3E}">
        <p14:creationId xmlns:p14="http://schemas.microsoft.com/office/powerpoint/2010/main" val="200521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7D2A-B9EC-4DF3-BFCC-CF9D122E925E}"/>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AC809941-8944-40BC-8B32-3ACF327CC781}"/>
              </a:ext>
            </a:extLst>
          </p:cNvPr>
          <p:cNvSpPr>
            <a:spLocks noGrp="1"/>
          </p:cNvSpPr>
          <p:nvPr>
            <p:ph idx="1"/>
          </p:nvPr>
        </p:nvSpPr>
        <p:spPr>
          <a:xfrm>
            <a:off x="838199" y="870438"/>
            <a:ext cx="10559604" cy="5702079"/>
          </a:xfrm>
        </p:spPr>
        <p:txBody>
          <a:bodyPr>
            <a:normAutofit/>
          </a:bodyPr>
          <a:lstStyle/>
          <a:p>
            <a:r>
              <a:rPr lang="en-GB" dirty="0"/>
              <a:t>This mistake is like confusing distance with speed:</a:t>
            </a:r>
          </a:p>
          <a:p>
            <a:pPr lvl="1"/>
            <a:r>
              <a:rPr lang="en-GB" dirty="0"/>
              <a:t>Economist: “I was only 30 kilometres from Brussels, so I wasn’t speeding”</a:t>
            </a:r>
          </a:p>
          <a:p>
            <a:pPr lvl="1"/>
            <a:r>
              <a:rPr lang="en-GB" dirty="0"/>
              <a:t>Judge: “You were doing 240 kilometres </a:t>
            </a:r>
            <a:r>
              <a:rPr lang="en-GB" b="1" i="1" dirty="0"/>
              <a:t>per hour</a:t>
            </a:r>
            <a:r>
              <a:rPr lang="en-GB" dirty="0"/>
              <a:t>. You were speeding!”</a:t>
            </a:r>
          </a:p>
          <a:p>
            <a:r>
              <a:rPr lang="en-GB" dirty="0"/>
              <a:t>But it was made by a prominent mainstream economist</a:t>
            </a:r>
          </a:p>
          <a:p>
            <a:pPr lvl="1"/>
            <a:r>
              <a:rPr lang="en-GB" dirty="0"/>
              <a:t>And </a:t>
            </a:r>
            <a:r>
              <a:rPr lang="en-GB" b="1" i="1" dirty="0"/>
              <a:t>not noticed </a:t>
            </a:r>
            <a:r>
              <a:rPr lang="en-GB" dirty="0"/>
              <a:t>by referees at a leading journal</a:t>
            </a:r>
          </a:p>
          <a:p>
            <a:pPr lvl="2"/>
            <a:r>
              <a:rPr lang="en-GB" i="1" dirty="0">
                <a:hlinkClick r:id="rId2"/>
              </a:rPr>
              <a:t>Journal of Economic Perspectives</a:t>
            </a:r>
            <a:endParaRPr lang="en-GB" i="1" dirty="0"/>
          </a:p>
          <a:p>
            <a:pPr lvl="3"/>
            <a:r>
              <a:rPr lang="en-GB" i="1" dirty="0">
                <a:hlinkClick r:id="rId3"/>
              </a:rPr>
              <a:t>“Top 10” ranked journal</a:t>
            </a:r>
            <a:r>
              <a:rPr lang="en-GB" i="1" dirty="0"/>
              <a:t>, </a:t>
            </a:r>
            <a:r>
              <a:rPr lang="en-GB" i="1" dirty="0">
                <a:hlinkClick r:id="rId4"/>
              </a:rPr>
              <a:t>published by American Economic Association</a:t>
            </a:r>
            <a:endParaRPr lang="en-GB" dirty="0"/>
          </a:p>
          <a:p>
            <a:r>
              <a:rPr lang="en-GB" dirty="0"/>
              <a:t>How could leading economists make such a simple error?</a:t>
            </a:r>
          </a:p>
          <a:p>
            <a:pPr lvl="1"/>
            <a:r>
              <a:rPr lang="en-GB" dirty="0"/>
              <a:t>Mainstream (Neoclassical) economics</a:t>
            </a:r>
          </a:p>
          <a:p>
            <a:pPr lvl="2"/>
            <a:r>
              <a:rPr lang="en-GB" dirty="0"/>
              <a:t>Asserts money doesn’t affect “real” factors like employment</a:t>
            </a:r>
          </a:p>
          <a:p>
            <a:pPr lvl="2"/>
            <a:r>
              <a:rPr lang="en-GB" dirty="0"/>
              <a:t>Builds macroeconomic models </a:t>
            </a:r>
            <a:r>
              <a:rPr lang="en-GB" b="1" i="1" dirty="0"/>
              <a:t>that omit banks, debt, and money</a:t>
            </a:r>
          </a:p>
          <a:p>
            <a:pPr lvl="2"/>
            <a:r>
              <a:rPr lang="en-GB" dirty="0"/>
              <a:t>Like Ptolemaic astronomers modelling meteors without understanding gravity</a:t>
            </a:r>
          </a:p>
          <a:p>
            <a:pPr lvl="2"/>
            <a:r>
              <a:rPr lang="en-GB" b="1" i="1" dirty="0"/>
              <a:t>So ignorant of monetary factors that they make simple definitional mistakes</a:t>
            </a:r>
          </a:p>
          <a:p>
            <a:endParaRPr lang="en-GB" dirty="0"/>
          </a:p>
        </p:txBody>
      </p:sp>
    </p:spTree>
    <p:extLst>
      <p:ext uri="{BB962C8B-B14F-4D97-AF65-F5344CB8AC3E}">
        <p14:creationId xmlns:p14="http://schemas.microsoft.com/office/powerpoint/2010/main" val="2061789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E044-242C-4799-966E-BF68436E7E5A}"/>
              </a:ext>
            </a:extLst>
          </p:cNvPr>
          <p:cNvSpPr>
            <a:spLocks noGrp="1"/>
          </p:cNvSpPr>
          <p:nvPr>
            <p:ph type="title"/>
          </p:nvPr>
        </p:nvSpPr>
        <p:spPr/>
        <p:txBody>
          <a:bodyPr>
            <a:normAutofit fontScale="90000"/>
          </a:bodyPr>
          <a:lstStyle/>
          <a:p>
            <a:r>
              <a:rPr lang="en-GB" dirty="0"/>
              <a:t>We need a new economics based on Realism not Ideology</a:t>
            </a:r>
          </a:p>
        </p:txBody>
      </p:sp>
      <p:sp>
        <p:nvSpPr>
          <p:cNvPr id="3" name="Content Placeholder 2">
            <a:extLst>
              <a:ext uri="{FF2B5EF4-FFF2-40B4-BE49-F238E27FC236}">
                <a16:creationId xmlns:a16="http://schemas.microsoft.com/office/drawing/2014/main" id="{D313B658-A25B-4549-8CBA-5713827EB73C}"/>
              </a:ext>
            </a:extLst>
          </p:cNvPr>
          <p:cNvSpPr>
            <a:spLocks noGrp="1"/>
          </p:cNvSpPr>
          <p:nvPr>
            <p:ph idx="1"/>
          </p:nvPr>
        </p:nvSpPr>
        <p:spPr>
          <a:xfrm>
            <a:off x="838200" y="870439"/>
            <a:ext cx="10515600" cy="5757888"/>
          </a:xfrm>
        </p:spPr>
        <p:txBody>
          <a:bodyPr>
            <a:normAutofit/>
          </a:bodyPr>
          <a:lstStyle/>
          <a:p>
            <a:r>
              <a:rPr lang="en-GB" dirty="0"/>
              <a:t>Simple Minsky model easily derived from definitions:</a:t>
            </a:r>
          </a:p>
          <a:p>
            <a:pPr lvl="1"/>
            <a:r>
              <a:rPr lang="en-GB" dirty="0"/>
              <a:t>Employment rate: Employment divided by Population</a:t>
            </a:r>
          </a:p>
          <a:p>
            <a:pPr lvl="1"/>
            <a:r>
              <a:rPr lang="en-GB" dirty="0"/>
              <a:t>Income distribution: Wages divided by GDP</a:t>
            </a:r>
          </a:p>
          <a:p>
            <a:pPr lvl="1"/>
            <a:r>
              <a:rPr lang="en-GB" dirty="0"/>
              <a:t>Private debt divided by GDP</a:t>
            </a:r>
          </a:p>
          <a:p>
            <a:r>
              <a:rPr lang="en-GB" dirty="0"/>
              <a:t>Simple behaviours</a:t>
            </a:r>
          </a:p>
          <a:p>
            <a:pPr lvl="1"/>
            <a:r>
              <a:rPr lang="en-GB" dirty="0"/>
              <a:t>Wages depend on employment</a:t>
            </a:r>
          </a:p>
          <a:p>
            <a:pPr lvl="1"/>
            <a:r>
              <a:rPr lang="en-GB" dirty="0"/>
              <a:t>Investment depends profit</a:t>
            </a:r>
          </a:p>
          <a:p>
            <a:pPr lvl="1"/>
            <a:r>
              <a:rPr lang="en-GB" dirty="0"/>
              <a:t>Debt finances investment</a:t>
            </a:r>
          </a:p>
          <a:p>
            <a:r>
              <a:rPr lang="en-GB" dirty="0"/>
              <a:t>Outcomes</a:t>
            </a:r>
          </a:p>
          <a:p>
            <a:pPr lvl="1"/>
            <a:r>
              <a:rPr lang="en-GB" dirty="0"/>
              <a:t>Economy can be stable if private debt &amp; credit remain low</a:t>
            </a:r>
          </a:p>
          <a:p>
            <a:pPr lvl="1"/>
            <a:r>
              <a:rPr lang="en-GB" dirty="0"/>
              <a:t>High level of private debt &amp; credit leads to crisis</a:t>
            </a:r>
          </a:p>
          <a:p>
            <a:r>
              <a:rPr lang="en-GB" dirty="0"/>
              <a:t>Model warned of potential for crisis </a:t>
            </a:r>
            <a:r>
              <a:rPr lang="en-GB" b="1" i="1" dirty="0"/>
              <a:t>two decades</a:t>
            </a:r>
            <a:r>
              <a:rPr lang="en-GB" dirty="0"/>
              <a:t> before it happened (</a:t>
            </a:r>
            <a:r>
              <a:rPr lang="en-GB" dirty="0">
                <a:hlinkClick r:id="rId2"/>
              </a:rPr>
              <a:t>Keen 1995</a:t>
            </a:r>
            <a:r>
              <a:rPr lang="en-GB" dirty="0"/>
              <a:t>)</a:t>
            </a:r>
          </a:p>
          <a:p>
            <a:pPr lvl="1"/>
            <a:r>
              <a:rPr lang="en-GB" dirty="0"/>
              <a:t>“The chaotic dynamics explored in this paper should warn us against accepting a period of relative tranquillity in a capitalist economy as anything other than a lull before the storm.”</a:t>
            </a:r>
          </a:p>
        </p:txBody>
      </p:sp>
      <p:pic>
        <p:nvPicPr>
          <p:cNvPr id="4" name="Picture 3">
            <a:hlinkClick r:id="rId2"/>
            <a:extLst>
              <a:ext uri="{FF2B5EF4-FFF2-40B4-BE49-F238E27FC236}">
                <a16:creationId xmlns:a16="http://schemas.microsoft.com/office/drawing/2014/main" id="{576E3352-2DC4-4A6B-AE58-A56A44AF45D8}"/>
              </a:ext>
            </a:extLst>
          </p:cNvPr>
          <p:cNvPicPr>
            <a:picLocks noChangeAspect="1"/>
          </p:cNvPicPr>
          <p:nvPr/>
        </p:nvPicPr>
        <p:blipFill>
          <a:blip r:embed="rId3"/>
          <a:stretch>
            <a:fillRect/>
          </a:stretch>
        </p:blipFill>
        <p:spPr>
          <a:xfrm>
            <a:off x="5351465" y="2342881"/>
            <a:ext cx="6840535" cy="2061694"/>
          </a:xfrm>
          <a:prstGeom prst="rect">
            <a:avLst/>
          </a:prstGeom>
        </p:spPr>
      </p:pic>
      <p:pic>
        <p:nvPicPr>
          <p:cNvPr id="5" name="Picture 4">
            <a:extLst>
              <a:ext uri="{FF2B5EF4-FFF2-40B4-BE49-F238E27FC236}">
                <a16:creationId xmlns:a16="http://schemas.microsoft.com/office/drawing/2014/main" id="{BE889ECC-0ABB-40FA-B425-FF89E7261E71}"/>
              </a:ext>
            </a:extLst>
          </p:cNvPr>
          <p:cNvPicPr>
            <a:picLocks noChangeAspect="1"/>
          </p:cNvPicPr>
          <p:nvPr/>
        </p:nvPicPr>
        <p:blipFill>
          <a:blip r:embed="rId4"/>
          <a:stretch>
            <a:fillRect/>
          </a:stretch>
        </p:blipFill>
        <p:spPr>
          <a:xfrm>
            <a:off x="7946266" y="870438"/>
            <a:ext cx="3923109" cy="1559823"/>
          </a:xfrm>
          <a:prstGeom prst="rect">
            <a:avLst/>
          </a:prstGeom>
        </p:spPr>
      </p:pic>
    </p:spTree>
    <p:extLst>
      <p:ext uri="{BB962C8B-B14F-4D97-AF65-F5344CB8AC3E}">
        <p14:creationId xmlns:p14="http://schemas.microsoft.com/office/powerpoint/2010/main" val="428465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40D8-A0BC-42AE-8413-CF4BA2CB1EAC}"/>
              </a:ext>
            </a:extLst>
          </p:cNvPr>
          <p:cNvSpPr>
            <a:spLocks noGrp="1"/>
          </p:cNvSpPr>
          <p:nvPr>
            <p:ph type="title"/>
          </p:nvPr>
        </p:nvSpPr>
        <p:spPr/>
        <p:txBody>
          <a:bodyPr>
            <a:normAutofit fontScale="90000"/>
          </a:bodyPr>
          <a:lstStyle/>
          <a:p>
            <a:r>
              <a:rPr lang="en-GB" dirty="0"/>
              <a:t>We need a new economics based on Realism not Ideology</a:t>
            </a:r>
          </a:p>
        </p:txBody>
      </p:sp>
      <p:sp>
        <p:nvSpPr>
          <p:cNvPr id="3" name="Content Placeholder 2">
            <a:extLst>
              <a:ext uri="{FF2B5EF4-FFF2-40B4-BE49-F238E27FC236}">
                <a16:creationId xmlns:a16="http://schemas.microsoft.com/office/drawing/2014/main" id="{563A9429-6D13-4D7F-930F-3AC21026838B}"/>
              </a:ext>
            </a:extLst>
          </p:cNvPr>
          <p:cNvSpPr>
            <a:spLocks noGrp="1"/>
          </p:cNvSpPr>
          <p:nvPr>
            <p:ph idx="1"/>
          </p:nvPr>
        </p:nvSpPr>
        <p:spPr>
          <a:xfrm>
            <a:off x="838200" y="870439"/>
            <a:ext cx="10515600" cy="430327"/>
          </a:xfrm>
        </p:spPr>
        <p:txBody>
          <a:bodyPr/>
          <a:lstStyle/>
          <a:p>
            <a:r>
              <a:rPr lang="en-GB" dirty="0"/>
              <a:t>Stability if private debt remains low…</a:t>
            </a:r>
          </a:p>
        </p:txBody>
      </p:sp>
      <p:graphicFrame>
        <p:nvGraphicFramePr>
          <p:cNvPr id="4" name="Object 3">
            <a:hlinkClick r:id="" action="ppaction://ole?verb=0"/>
            <a:extLst>
              <a:ext uri="{FF2B5EF4-FFF2-40B4-BE49-F238E27FC236}">
                <a16:creationId xmlns:a16="http://schemas.microsoft.com/office/drawing/2014/main" id="{286ABF70-C0D1-4350-87DA-CCC56570B553}"/>
              </a:ext>
            </a:extLst>
          </p:cNvPr>
          <p:cNvGraphicFramePr>
            <a:graphicFrameLocks noChangeAspect="1"/>
          </p:cNvGraphicFramePr>
          <p:nvPr>
            <p:extLst>
              <p:ext uri="{D42A27DB-BD31-4B8C-83A1-F6EECF244321}">
                <p14:modId xmlns:p14="http://schemas.microsoft.com/office/powerpoint/2010/main" val="1330167776"/>
              </p:ext>
            </p:extLst>
          </p:nvPr>
        </p:nvGraphicFramePr>
        <p:xfrm>
          <a:off x="8221665" y="748680"/>
          <a:ext cx="3876143" cy="673843"/>
        </p:xfrm>
        <a:graphic>
          <a:graphicData uri="http://schemas.openxmlformats.org/presentationml/2006/ole">
            <mc:AlternateContent xmlns:mc="http://schemas.openxmlformats.org/markup-compatibility/2006">
              <mc:Choice xmlns:v="urn:schemas-microsoft-com:vml" Requires="v">
                <p:oleObj spid="_x0000_s19583" name="Packager Shell Object" showAsIcon="1" r:id="rId3" imgW="1991160" imgH="345960" progId="Package">
                  <p:embed/>
                </p:oleObj>
              </mc:Choice>
              <mc:Fallback>
                <p:oleObj name="Packager Shell Object" showAsIcon="1" r:id="rId3" imgW="1991160" imgH="345960" progId="Package">
                  <p:embed/>
                  <p:pic>
                    <p:nvPicPr>
                      <p:cNvPr id="0" name=""/>
                      <p:cNvPicPr/>
                      <p:nvPr/>
                    </p:nvPicPr>
                    <p:blipFill>
                      <a:blip r:embed="rId4"/>
                      <a:stretch>
                        <a:fillRect/>
                      </a:stretch>
                    </p:blipFill>
                    <p:spPr>
                      <a:xfrm>
                        <a:off x="8221665" y="748680"/>
                        <a:ext cx="3876143" cy="673843"/>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587B83A6-5CB6-430D-BE12-9FA2964013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26819" y="1240332"/>
            <a:ext cx="10118591" cy="5505463"/>
          </a:xfrm>
          <a:prstGeom prst="rect">
            <a:avLst/>
          </a:prstGeom>
        </p:spPr>
      </p:pic>
    </p:spTree>
    <p:extLst>
      <p:ext uri="{BB962C8B-B14F-4D97-AF65-F5344CB8AC3E}">
        <p14:creationId xmlns:p14="http://schemas.microsoft.com/office/powerpoint/2010/main" val="4297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C603-3654-48CD-8819-4A4C4F3368EE}"/>
              </a:ext>
            </a:extLst>
          </p:cNvPr>
          <p:cNvSpPr>
            <a:spLocks noGrp="1"/>
          </p:cNvSpPr>
          <p:nvPr>
            <p:ph type="title"/>
          </p:nvPr>
        </p:nvSpPr>
        <p:spPr/>
        <p:txBody>
          <a:bodyPr>
            <a:normAutofit fontScale="90000"/>
          </a:bodyPr>
          <a:lstStyle/>
          <a:p>
            <a:r>
              <a:rPr lang="en-GB" dirty="0"/>
              <a:t>We need a new economics based on Realism not Ideology</a:t>
            </a:r>
          </a:p>
        </p:txBody>
      </p:sp>
      <p:sp>
        <p:nvSpPr>
          <p:cNvPr id="3" name="Content Placeholder 2">
            <a:extLst>
              <a:ext uri="{FF2B5EF4-FFF2-40B4-BE49-F238E27FC236}">
                <a16:creationId xmlns:a16="http://schemas.microsoft.com/office/drawing/2014/main" id="{6CE7B0F4-DBF5-4AA5-9F51-10C5BF02E608}"/>
              </a:ext>
            </a:extLst>
          </p:cNvPr>
          <p:cNvSpPr>
            <a:spLocks noGrp="1"/>
          </p:cNvSpPr>
          <p:nvPr>
            <p:ph idx="1"/>
          </p:nvPr>
        </p:nvSpPr>
        <p:spPr>
          <a:xfrm>
            <a:off x="838200" y="870440"/>
            <a:ext cx="10515600" cy="443206"/>
          </a:xfrm>
        </p:spPr>
        <p:txBody>
          <a:bodyPr/>
          <a:lstStyle/>
          <a:p>
            <a:r>
              <a:rPr lang="en-GB" dirty="0"/>
              <a:t>Apparent stability (“Great Moderation”) then breakdown if it gets too high…</a:t>
            </a:r>
          </a:p>
        </p:txBody>
      </p:sp>
      <p:pic>
        <p:nvPicPr>
          <p:cNvPr id="7" name="Graphic 6">
            <a:extLst>
              <a:ext uri="{FF2B5EF4-FFF2-40B4-BE49-F238E27FC236}">
                <a16:creationId xmlns:a16="http://schemas.microsoft.com/office/drawing/2014/main" id="{BC884FD2-6A52-40FC-AFDA-A378414E9B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09427" y="1240154"/>
            <a:ext cx="10113474" cy="5502679"/>
          </a:xfrm>
          <a:prstGeom prst="rect">
            <a:avLst/>
          </a:prstGeom>
        </p:spPr>
      </p:pic>
    </p:spTree>
    <p:extLst>
      <p:ext uri="{BB962C8B-B14F-4D97-AF65-F5344CB8AC3E}">
        <p14:creationId xmlns:p14="http://schemas.microsoft.com/office/powerpoint/2010/main" val="2673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 need a new economics based on Realism not Ideology</a:t>
            </a:r>
          </a:p>
        </p:txBody>
      </p:sp>
      <p:sp>
        <p:nvSpPr>
          <p:cNvPr id="3" name="Content Placeholder 2"/>
          <p:cNvSpPr>
            <a:spLocks noGrp="1"/>
          </p:cNvSpPr>
          <p:nvPr>
            <p:ph idx="1"/>
          </p:nvPr>
        </p:nvSpPr>
        <p:spPr>
          <a:xfrm>
            <a:off x="601014" y="870438"/>
            <a:ext cx="5683053" cy="5178631"/>
          </a:xfrm>
        </p:spPr>
        <p:txBody>
          <a:bodyPr>
            <a:normAutofit/>
          </a:bodyPr>
          <a:lstStyle/>
          <a:p>
            <a:r>
              <a:rPr lang="en-GB" sz="2400" dirty="0"/>
              <a:t>Universities and funding agencies too dominated by mainstream economics</a:t>
            </a:r>
          </a:p>
          <a:p>
            <a:r>
              <a:rPr lang="en-GB" sz="2400" dirty="0"/>
              <a:t>We need to work outside the universities to develop a new economics</a:t>
            </a:r>
          </a:p>
          <a:p>
            <a:r>
              <a:rPr lang="en-GB" sz="2400" dirty="0"/>
              <a:t>Support </a:t>
            </a:r>
            <a:r>
              <a:rPr lang="en-GB" sz="2400" dirty="0">
                <a:hlinkClick r:id="rId2"/>
              </a:rPr>
              <a:t>Rethinking Economics </a:t>
            </a:r>
            <a:r>
              <a:rPr lang="en-GB" sz="2400" dirty="0"/>
              <a:t>student movement</a:t>
            </a:r>
          </a:p>
          <a:p>
            <a:r>
              <a:rPr lang="en-GB" sz="2400" dirty="0"/>
              <a:t>I’ve turned to crowdfunding to develop a new economics, away from the intellectual conformity of today’s universities…</a:t>
            </a:r>
            <a:endParaRPr lang="en-GB" dirty="0"/>
          </a:p>
        </p:txBody>
      </p:sp>
      <p:pic>
        <p:nvPicPr>
          <p:cNvPr id="4" name="Picture 3">
            <a:extLst>
              <a:ext uri="{FF2B5EF4-FFF2-40B4-BE49-F238E27FC236}">
                <a16:creationId xmlns:a16="http://schemas.microsoft.com/office/drawing/2014/main" id="{494577B2-47B4-489D-94EC-80C1C98F390E}"/>
              </a:ext>
            </a:extLst>
          </p:cNvPr>
          <p:cNvPicPr>
            <a:picLocks noChangeAspect="1"/>
          </p:cNvPicPr>
          <p:nvPr/>
        </p:nvPicPr>
        <p:blipFill>
          <a:blip r:embed="rId3"/>
          <a:stretch>
            <a:fillRect/>
          </a:stretch>
        </p:blipFill>
        <p:spPr>
          <a:xfrm>
            <a:off x="6360269" y="804067"/>
            <a:ext cx="5798296" cy="5122018"/>
          </a:xfrm>
          <a:prstGeom prst="rect">
            <a:avLst/>
          </a:prstGeom>
        </p:spPr>
      </p:pic>
      <p:sp>
        <p:nvSpPr>
          <p:cNvPr id="5" name="Content Placeholder 2">
            <a:extLst>
              <a:ext uri="{FF2B5EF4-FFF2-40B4-BE49-F238E27FC236}">
                <a16:creationId xmlns:a16="http://schemas.microsoft.com/office/drawing/2014/main" id="{EE50544B-7C1B-4CE7-8B7A-41A8DF5E5F9E}"/>
              </a:ext>
            </a:extLst>
          </p:cNvPr>
          <p:cNvSpPr txBox="1">
            <a:spLocks/>
          </p:cNvSpPr>
          <p:nvPr/>
        </p:nvSpPr>
        <p:spPr>
          <a:xfrm>
            <a:off x="1733715" y="6159548"/>
            <a:ext cx="9044531" cy="549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For more: </a:t>
            </a:r>
            <a:r>
              <a:rPr lang="en-GB" sz="2800" dirty="0">
                <a:hlinkClick r:id="rId4"/>
              </a:rPr>
              <a:t>https://www.patreon.com/ProfSteveKeen</a:t>
            </a:r>
            <a:endParaRPr lang="en-GB" sz="2800" dirty="0"/>
          </a:p>
        </p:txBody>
      </p:sp>
    </p:spTree>
    <p:extLst>
      <p:ext uri="{BB962C8B-B14F-4D97-AF65-F5344CB8AC3E}">
        <p14:creationId xmlns:p14="http://schemas.microsoft.com/office/powerpoint/2010/main" val="10310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7601-294B-47F5-BFFF-590ABFB325AC}"/>
              </a:ext>
            </a:extLst>
          </p:cNvPr>
          <p:cNvSpPr>
            <a:spLocks noGrp="1"/>
          </p:cNvSpPr>
          <p:nvPr>
            <p:ph type="title"/>
          </p:nvPr>
        </p:nvSpPr>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733A0CDD-313F-4499-862E-48B9BCD9818C}"/>
              </a:ext>
            </a:extLst>
          </p:cNvPr>
          <p:cNvSpPr>
            <a:spLocks noGrp="1"/>
          </p:cNvSpPr>
          <p:nvPr>
            <p:ph idx="1"/>
          </p:nvPr>
        </p:nvSpPr>
        <p:spPr>
          <a:xfrm>
            <a:off x="838200" y="870437"/>
            <a:ext cx="10515600" cy="5942487"/>
          </a:xfrm>
        </p:spPr>
        <p:txBody>
          <a:bodyPr>
            <a:noAutofit/>
          </a:bodyPr>
          <a:lstStyle/>
          <a:p>
            <a:r>
              <a:rPr lang="en-GB" sz="1800" dirty="0"/>
              <a:t>Deutsche Bundesbank (2017). "The role of banks, non- banks and the central bank in the money creation process." </a:t>
            </a:r>
            <a:r>
              <a:rPr lang="en-GB" sz="1800" u="sng" dirty="0"/>
              <a:t>Deutsche Bundesbank Monthly Report: 13-33.</a:t>
            </a:r>
          </a:p>
          <a:p>
            <a:r>
              <a:rPr lang="en-GB" sz="1800" dirty="0"/>
              <a:t>Fisher, I. (1933). "</a:t>
            </a:r>
            <a:r>
              <a:rPr lang="en-GB" sz="1800" dirty="0">
                <a:hlinkClick r:id="rId2"/>
              </a:rPr>
              <a:t>The Debt-Deflation Theory of Great Depressions</a:t>
            </a:r>
            <a:r>
              <a:rPr lang="en-GB" sz="1800" dirty="0"/>
              <a:t>." </a:t>
            </a:r>
            <a:r>
              <a:rPr lang="en-GB" sz="1800" u="sng" dirty="0" err="1"/>
              <a:t>Econometrica</a:t>
            </a:r>
            <a:r>
              <a:rPr lang="en-GB" sz="1800" u="sng" dirty="0"/>
              <a:t> </a:t>
            </a:r>
            <a:r>
              <a:rPr lang="en-GB" sz="1800" b="1" u="sng" dirty="0"/>
              <a:t>1</a:t>
            </a:r>
            <a:r>
              <a:rPr lang="en-GB" sz="1800" u="sng" dirty="0"/>
              <a:t>(4): 337-357.</a:t>
            </a:r>
          </a:p>
          <a:p>
            <a:r>
              <a:rPr lang="en-GB" sz="1800" dirty="0"/>
              <a:t>Keen, S. (1995). "Finance and Economic Breakdown: </a:t>
            </a:r>
            <a:r>
              <a:rPr lang="en-GB" sz="1800" dirty="0" err="1"/>
              <a:t>Modeling</a:t>
            </a:r>
            <a:r>
              <a:rPr lang="en-GB" sz="1800" dirty="0"/>
              <a:t> Minsky's 'Financial Instability Hypothesis.'." </a:t>
            </a:r>
            <a:r>
              <a:rPr lang="en-GB" sz="1800" u="sng" dirty="0"/>
              <a:t>Journal of Post Keynesian Economics </a:t>
            </a:r>
            <a:r>
              <a:rPr lang="en-GB" sz="1800" b="1" u="sng" dirty="0"/>
              <a:t>17</a:t>
            </a:r>
            <a:r>
              <a:rPr lang="en-GB" sz="1800" u="sng" dirty="0"/>
              <a:t>(4): 607-635.</a:t>
            </a:r>
          </a:p>
          <a:p>
            <a:r>
              <a:rPr lang="en-GB" sz="1800" dirty="0"/>
              <a:t>Krugman, P. (2012). "Minsky and Methodology (</a:t>
            </a:r>
            <a:r>
              <a:rPr lang="en-GB" sz="1800" dirty="0" err="1"/>
              <a:t>Wonkish</a:t>
            </a:r>
            <a:r>
              <a:rPr lang="en-GB" sz="1800" dirty="0"/>
              <a:t>)." </a:t>
            </a:r>
            <a:r>
              <a:rPr lang="en-GB" sz="1800" u="sng" dirty="0"/>
              <a:t>The Conscience of a Liberal </a:t>
            </a:r>
            <a:r>
              <a:rPr lang="en-GB" sz="1800" u="sng" dirty="0">
                <a:hlinkClick r:id="rId3"/>
              </a:rPr>
              <a:t>http://krugman.blogs.nytimes.com/2012/03/27/minksy-and-methodology-wonkish/</a:t>
            </a:r>
            <a:r>
              <a:rPr lang="en-GB" sz="1800" u="sng" dirty="0"/>
              <a:t>. </a:t>
            </a:r>
            <a:endParaRPr lang="en-GB" sz="1800" dirty="0"/>
          </a:p>
          <a:p>
            <a:r>
              <a:rPr lang="en-GB" sz="1800" dirty="0"/>
              <a:t>Lucas, R. E., Jr. (1972). Econometric Testing of the Natural Rate Hypothesis. </a:t>
            </a:r>
            <a:r>
              <a:rPr lang="en-GB" sz="1800" u="sng" dirty="0">
                <a:hlinkClick r:id="rId4"/>
              </a:rPr>
              <a:t>The Econometrics of Price Determination Conference, October 30-31 1970</a:t>
            </a:r>
            <a:r>
              <a:rPr lang="en-GB" sz="1800" u="sng" dirty="0"/>
              <a:t>. O. Eckstein. Washington, D.C., Board of Governors of the Federal Reserve System and Social Science Research Council</a:t>
            </a:r>
            <a:r>
              <a:rPr lang="en-GB" sz="1800" b="1" u="sng" dirty="0"/>
              <a:t>: </a:t>
            </a:r>
            <a:r>
              <a:rPr lang="en-GB" sz="1800" u="sng" dirty="0"/>
              <a:t>50-59.</a:t>
            </a:r>
          </a:p>
          <a:p>
            <a:r>
              <a:rPr lang="en-GB" sz="1800" dirty="0"/>
              <a:t>McLeay, M., A. </a:t>
            </a:r>
            <a:r>
              <a:rPr lang="en-GB" sz="1800" dirty="0" err="1"/>
              <a:t>Radia</a:t>
            </a:r>
            <a:r>
              <a:rPr lang="en-GB" sz="1800" dirty="0"/>
              <a:t> and R. Thomas (2014). "Money creation in the modern economy." </a:t>
            </a:r>
            <a:r>
              <a:rPr lang="en-GB" sz="1800" u="sng" dirty="0"/>
              <a:t>Bank of England Quarterly Bulletin </a:t>
            </a:r>
            <a:r>
              <a:rPr lang="en-GB" sz="1800" b="1" u="sng" dirty="0"/>
              <a:t>2014 Q1</a:t>
            </a:r>
            <a:r>
              <a:rPr lang="en-GB" sz="1800" u="sng" dirty="0"/>
              <a:t>: 14-27.</a:t>
            </a:r>
          </a:p>
          <a:p>
            <a:r>
              <a:rPr lang="en-GB" sz="1800" dirty="0"/>
              <a:t>Minsky, H. P. (1982). </a:t>
            </a:r>
            <a:r>
              <a:rPr lang="en-GB" sz="1800" u="sng" dirty="0"/>
              <a:t>Can "it" happen again? : essays on instability and finance. Armonk, N.Y., M.E. Sharpe.</a:t>
            </a:r>
          </a:p>
          <a:p>
            <a:r>
              <a:rPr lang="en-GB" sz="1800" dirty="0"/>
              <a:t>Modigliani, F. and M. Miller (1958). "The Cost of Capital, Corporation Finance and the Theory of Investment." </a:t>
            </a:r>
            <a:r>
              <a:rPr lang="en-GB" sz="1800" u="sng" dirty="0"/>
              <a:t>American Economic Review</a:t>
            </a:r>
            <a:r>
              <a:rPr lang="en-GB" sz="1800" b="1" u="sng" dirty="0"/>
              <a:t> 48</a:t>
            </a:r>
            <a:r>
              <a:rPr lang="en-GB" sz="1800" u="sng" dirty="0"/>
              <a:t>(3): 261–297.</a:t>
            </a:r>
          </a:p>
          <a:p>
            <a:r>
              <a:rPr lang="en-GB" sz="1800" dirty="0"/>
              <a:t>Ohanian, L. E. (2010). "</a:t>
            </a:r>
            <a:r>
              <a:rPr lang="en-GB" sz="1800" dirty="0">
                <a:hlinkClick r:id="rId5"/>
              </a:rPr>
              <a:t>The Economic Crisis from a Neoclassical Perspective</a:t>
            </a:r>
            <a:r>
              <a:rPr lang="en-GB" sz="1800" dirty="0"/>
              <a:t>." </a:t>
            </a:r>
            <a:r>
              <a:rPr lang="en-GB" sz="1800" u="sng" dirty="0"/>
              <a:t>Journal of Economic Perspectives </a:t>
            </a:r>
            <a:r>
              <a:rPr lang="en-GB" sz="1800" b="1" u="sng" dirty="0"/>
              <a:t>24</a:t>
            </a:r>
            <a:r>
              <a:rPr lang="en-GB" sz="1800" u="sng" dirty="0"/>
              <a:t>(4): 45-66.</a:t>
            </a:r>
          </a:p>
          <a:p>
            <a:r>
              <a:rPr lang="en-GB" sz="1800" dirty="0"/>
              <a:t>Prescott, E. C. (1999). "</a:t>
            </a:r>
            <a:r>
              <a:rPr lang="en-GB" sz="1800" dirty="0">
                <a:hlinkClick r:id="rId6"/>
              </a:rPr>
              <a:t>Some Observations on the Great Depression</a:t>
            </a:r>
            <a:r>
              <a:rPr lang="en-GB" sz="1800" dirty="0"/>
              <a:t>." </a:t>
            </a:r>
            <a:r>
              <a:rPr lang="en-GB" sz="1800" u="sng" dirty="0"/>
              <a:t>Federal Reserve Bank of Minneapolis Quarterly Review </a:t>
            </a:r>
            <a:r>
              <a:rPr lang="en-GB" sz="1800" b="1" u="sng" dirty="0"/>
              <a:t>23</a:t>
            </a:r>
            <a:r>
              <a:rPr lang="en-GB" sz="1800" u="sng" dirty="0"/>
              <a:t>(1): 25-31.</a:t>
            </a:r>
          </a:p>
          <a:p>
            <a:endParaRPr lang="en-GB" sz="1800" dirty="0"/>
          </a:p>
        </p:txBody>
      </p:sp>
    </p:spTree>
    <p:extLst>
      <p:ext uri="{BB962C8B-B14F-4D97-AF65-F5344CB8AC3E}">
        <p14:creationId xmlns:p14="http://schemas.microsoft.com/office/powerpoint/2010/main" val="30078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64D6-BD3E-4007-A1EA-964EA2ACADC1}"/>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6B0634F7-8601-43F1-8616-95B0C8CCB81E}"/>
              </a:ext>
            </a:extLst>
          </p:cNvPr>
          <p:cNvSpPr>
            <a:spLocks noGrp="1"/>
          </p:cNvSpPr>
          <p:nvPr>
            <p:ph idx="1"/>
          </p:nvPr>
        </p:nvSpPr>
        <p:spPr>
          <a:xfrm>
            <a:off x="838200" y="870439"/>
            <a:ext cx="10515600" cy="456085"/>
          </a:xfrm>
        </p:spPr>
        <p:txBody>
          <a:bodyPr/>
          <a:lstStyle/>
          <a:p>
            <a:r>
              <a:rPr lang="en-GB" dirty="0"/>
              <a:t>Let’s do better: this is the </a:t>
            </a:r>
            <a:r>
              <a:rPr lang="en-GB" b="1" i="1" dirty="0"/>
              <a:t>level </a:t>
            </a:r>
            <a:r>
              <a:rPr lang="en-GB" dirty="0"/>
              <a:t>of private debt from 1970 till 2018</a:t>
            </a:r>
          </a:p>
        </p:txBody>
      </p:sp>
      <p:pic>
        <p:nvPicPr>
          <p:cNvPr id="5" name="Picture 4">
            <a:extLst>
              <a:ext uri="{FF2B5EF4-FFF2-40B4-BE49-F238E27FC236}">
                <a16:creationId xmlns:a16="http://schemas.microsoft.com/office/drawing/2014/main" id="{844262FA-ED1B-46FD-82B4-5EE92094BDB0}"/>
              </a:ext>
            </a:extLst>
          </p:cNvPr>
          <p:cNvPicPr>
            <a:picLocks noChangeAspect="1"/>
          </p:cNvPicPr>
          <p:nvPr/>
        </p:nvPicPr>
        <p:blipFill>
          <a:blip r:embed="rId2"/>
          <a:stretch>
            <a:fillRect/>
          </a:stretch>
        </p:blipFill>
        <p:spPr>
          <a:xfrm>
            <a:off x="4718817" y="1009533"/>
            <a:ext cx="7096125" cy="5772150"/>
          </a:xfrm>
          <a:prstGeom prst="rect">
            <a:avLst/>
          </a:prstGeom>
        </p:spPr>
      </p:pic>
    </p:spTree>
    <p:extLst>
      <p:ext uri="{BB962C8B-B14F-4D97-AF65-F5344CB8AC3E}">
        <p14:creationId xmlns:p14="http://schemas.microsoft.com/office/powerpoint/2010/main" val="28373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387A-0EBC-478D-BEDA-0C473F4B5993}"/>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61F61894-A547-4D75-B694-077E55C715DF}"/>
              </a:ext>
            </a:extLst>
          </p:cNvPr>
          <p:cNvSpPr>
            <a:spLocks noGrp="1"/>
          </p:cNvSpPr>
          <p:nvPr>
            <p:ph idx="1"/>
          </p:nvPr>
        </p:nvSpPr>
        <p:spPr>
          <a:xfrm>
            <a:off x="838200" y="870439"/>
            <a:ext cx="10515600" cy="505313"/>
          </a:xfrm>
        </p:spPr>
        <p:txBody>
          <a:bodyPr/>
          <a:lstStyle/>
          <a:p>
            <a:r>
              <a:rPr lang="en-GB" dirty="0"/>
              <a:t>This is the </a:t>
            </a:r>
            <a:r>
              <a:rPr lang="en-GB" b="1" i="1" dirty="0"/>
              <a:t>rate of change </a:t>
            </a:r>
            <a:r>
              <a:rPr lang="en-GB" dirty="0"/>
              <a:t>of private debt from 1978 till 2018</a:t>
            </a:r>
          </a:p>
        </p:txBody>
      </p:sp>
      <p:sp>
        <p:nvSpPr>
          <p:cNvPr id="4" name="Rectangle 3">
            <a:extLst>
              <a:ext uri="{FF2B5EF4-FFF2-40B4-BE49-F238E27FC236}">
                <a16:creationId xmlns:a16="http://schemas.microsoft.com/office/drawing/2014/main" id="{B89D98A3-0E99-4F92-8046-0F56F1EF11EF}"/>
              </a:ext>
            </a:extLst>
          </p:cNvPr>
          <p:cNvSpPr/>
          <p:nvPr/>
        </p:nvSpPr>
        <p:spPr>
          <a:xfrm>
            <a:off x="8885074" y="1711148"/>
            <a:ext cx="2296733" cy="1154806"/>
          </a:xfrm>
          <a:prstGeom prst="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Falls from peak at start of crisis</a:t>
            </a:r>
          </a:p>
        </p:txBody>
      </p:sp>
      <p:sp>
        <p:nvSpPr>
          <p:cNvPr id="8" name="Rectangle 7">
            <a:extLst>
              <a:ext uri="{FF2B5EF4-FFF2-40B4-BE49-F238E27FC236}">
                <a16:creationId xmlns:a16="http://schemas.microsoft.com/office/drawing/2014/main" id="{19E0A7E4-2A7A-4599-9B34-8E529E4BF2F5}"/>
              </a:ext>
            </a:extLst>
          </p:cNvPr>
          <p:cNvSpPr/>
          <p:nvPr/>
        </p:nvSpPr>
        <p:spPr>
          <a:xfrm>
            <a:off x="9259145" y="4719855"/>
            <a:ext cx="2296733" cy="1154806"/>
          </a:xfrm>
          <a:prstGeom prst="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Massively negative during crisis</a:t>
            </a:r>
          </a:p>
        </p:txBody>
      </p:sp>
      <p:pic>
        <p:nvPicPr>
          <p:cNvPr id="7" name="Picture 6">
            <a:extLst>
              <a:ext uri="{FF2B5EF4-FFF2-40B4-BE49-F238E27FC236}">
                <a16:creationId xmlns:a16="http://schemas.microsoft.com/office/drawing/2014/main" id="{B8C51FDC-D10C-42F5-8237-B1F774DA87C2}"/>
              </a:ext>
            </a:extLst>
          </p:cNvPr>
          <p:cNvPicPr>
            <a:picLocks noChangeAspect="1"/>
          </p:cNvPicPr>
          <p:nvPr/>
        </p:nvPicPr>
        <p:blipFill>
          <a:blip r:embed="rId2"/>
          <a:stretch>
            <a:fillRect/>
          </a:stretch>
        </p:blipFill>
        <p:spPr>
          <a:xfrm>
            <a:off x="4852982" y="962685"/>
            <a:ext cx="7086600" cy="5772150"/>
          </a:xfrm>
          <a:prstGeom prst="rect">
            <a:avLst/>
          </a:prstGeom>
        </p:spPr>
      </p:pic>
    </p:spTree>
    <p:extLst>
      <p:ext uri="{BB962C8B-B14F-4D97-AF65-F5344CB8AC3E}">
        <p14:creationId xmlns:p14="http://schemas.microsoft.com/office/powerpoint/2010/main" val="31085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D66A-07D6-4BA7-9FAC-1F0FF84BED4E}"/>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017E20CE-4838-495A-9F21-8918C261B459}"/>
              </a:ext>
            </a:extLst>
          </p:cNvPr>
          <p:cNvSpPr>
            <a:spLocks noGrp="1"/>
          </p:cNvSpPr>
          <p:nvPr>
            <p:ph idx="1"/>
          </p:nvPr>
        </p:nvSpPr>
        <p:spPr>
          <a:xfrm>
            <a:off x="838200" y="870439"/>
            <a:ext cx="10515600" cy="505313"/>
          </a:xfrm>
        </p:spPr>
        <p:txBody>
          <a:bodyPr/>
          <a:lstStyle/>
          <a:p>
            <a:r>
              <a:rPr lang="en-GB" dirty="0"/>
              <a:t>This is the effect of credit on unemployment</a:t>
            </a:r>
          </a:p>
        </p:txBody>
      </p:sp>
      <p:pic>
        <p:nvPicPr>
          <p:cNvPr id="4" name="Picture 3">
            <a:extLst>
              <a:ext uri="{FF2B5EF4-FFF2-40B4-BE49-F238E27FC236}">
                <a16:creationId xmlns:a16="http://schemas.microsoft.com/office/drawing/2014/main" id="{A3D88D5B-07FC-4D09-B325-82BD060C73D6}"/>
              </a:ext>
            </a:extLst>
          </p:cNvPr>
          <p:cNvPicPr>
            <a:picLocks noChangeAspect="1"/>
          </p:cNvPicPr>
          <p:nvPr/>
        </p:nvPicPr>
        <p:blipFill>
          <a:blip r:embed="rId2"/>
          <a:stretch>
            <a:fillRect/>
          </a:stretch>
        </p:blipFill>
        <p:spPr>
          <a:xfrm>
            <a:off x="4334289" y="1018734"/>
            <a:ext cx="7658100" cy="5772150"/>
          </a:xfrm>
          <a:prstGeom prst="rect">
            <a:avLst/>
          </a:prstGeom>
        </p:spPr>
      </p:pic>
    </p:spTree>
    <p:extLst>
      <p:ext uri="{BB962C8B-B14F-4D97-AF65-F5344CB8AC3E}">
        <p14:creationId xmlns:p14="http://schemas.microsoft.com/office/powerpoint/2010/main" val="8785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1601-7B36-4CFC-8679-20B52CF26A14}"/>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3BA3E971-41DA-41C7-90D5-632024E3A2D6}"/>
              </a:ext>
            </a:extLst>
          </p:cNvPr>
          <p:cNvSpPr>
            <a:spLocks noGrp="1"/>
          </p:cNvSpPr>
          <p:nvPr>
            <p:ph idx="1"/>
          </p:nvPr>
        </p:nvSpPr>
        <p:spPr/>
        <p:txBody>
          <a:bodyPr/>
          <a:lstStyle/>
          <a:p>
            <a:r>
              <a:rPr lang="en-GB" dirty="0"/>
              <a:t>What’s going on?</a:t>
            </a:r>
          </a:p>
          <a:p>
            <a:pPr lvl="1"/>
            <a:r>
              <a:rPr lang="en-GB" dirty="0"/>
              <a:t>Rising credit boosts aggregate demand and causes falling unemployment</a:t>
            </a:r>
          </a:p>
          <a:p>
            <a:pPr lvl="1"/>
            <a:r>
              <a:rPr lang="en-GB" dirty="0"/>
              <a:t>BUT it also causes private debt to grow faster than GDP</a:t>
            </a:r>
          </a:p>
          <a:p>
            <a:pPr lvl="1"/>
            <a:r>
              <a:rPr lang="en-GB" dirty="0"/>
              <a:t>When debt growth stops, credit falls and reduces aggregate demand</a:t>
            </a:r>
          </a:p>
          <a:p>
            <a:pPr lvl="1"/>
            <a:r>
              <a:rPr lang="en-GB" dirty="0"/>
              <a:t>Credit can go strongly negative—this is made 2008 a crisis, rather than a recession</a:t>
            </a:r>
          </a:p>
          <a:p>
            <a:pPr lvl="2"/>
            <a:r>
              <a:rPr lang="en-GB" dirty="0"/>
              <a:t>Not understood by mainstream economists because they assume away the role of finance and instability in the economy</a:t>
            </a:r>
          </a:p>
          <a:p>
            <a:r>
              <a:rPr lang="en-GB" dirty="0"/>
              <a:t>Same factor applied in all countries that had a crisis—including Eurozone countries…</a:t>
            </a:r>
          </a:p>
        </p:txBody>
      </p:sp>
    </p:spTree>
    <p:extLst>
      <p:ext uri="{BB962C8B-B14F-4D97-AF65-F5344CB8AC3E}">
        <p14:creationId xmlns:p14="http://schemas.microsoft.com/office/powerpoint/2010/main" val="132696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3229-8D48-440D-B25D-8116EB3373FE}"/>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623F2F5C-AD12-4091-ABA9-B193A4C15C41}"/>
              </a:ext>
            </a:extLst>
          </p:cNvPr>
          <p:cNvSpPr>
            <a:spLocks noGrp="1"/>
          </p:cNvSpPr>
          <p:nvPr>
            <p:ph idx="1"/>
          </p:nvPr>
        </p:nvSpPr>
        <p:spPr>
          <a:xfrm>
            <a:off x="838200" y="870439"/>
            <a:ext cx="10515600" cy="505313"/>
          </a:xfrm>
        </p:spPr>
        <p:txBody>
          <a:bodyPr/>
          <a:lstStyle/>
          <a:p>
            <a:r>
              <a:rPr lang="en-GB" dirty="0"/>
              <a:t>Private Debt in Spain…</a:t>
            </a:r>
          </a:p>
        </p:txBody>
      </p:sp>
      <p:pic>
        <p:nvPicPr>
          <p:cNvPr id="5" name="Picture 4">
            <a:extLst>
              <a:ext uri="{FF2B5EF4-FFF2-40B4-BE49-F238E27FC236}">
                <a16:creationId xmlns:a16="http://schemas.microsoft.com/office/drawing/2014/main" id="{F914A64B-0C72-4CB5-9C0D-AF8EEBCA74B0}"/>
              </a:ext>
            </a:extLst>
          </p:cNvPr>
          <p:cNvPicPr>
            <a:picLocks noChangeAspect="1"/>
          </p:cNvPicPr>
          <p:nvPr/>
        </p:nvPicPr>
        <p:blipFill>
          <a:blip r:embed="rId2"/>
          <a:stretch>
            <a:fillRect/>
          </a:stretch>
        </p:blipFill>
        <p:spPr>
          <a:xfrm>
            <a:off x="4649649" y="720725"/>
            <a:ext cx="7077075" cy="5772150"/>
          </a:xfrm>
          <a:prstGeom prst="rect">
            <a:avLst/>
          </a:prstGeom>
        </p:spPr>
      </p:pic>
    </p:spTree>
    <p:extLst>
      <p:ext uri="{BB962C8B-B14F-4D97-AF65-F5344CB8AC3E}">
        <p14:creationId xmlns:p14="http://schemas.microsoft.com/office/powerpoint/2010/main" val="8937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3F00-9224-4B81-9C39-B8B25A82A5E6}"/>
              </a:ext>
            </a:extLst>
          </p:cNvPr>
          <p:cNvSpPr>
            <a:spLocks noGrp="1"/>
          </p:cNvSpPr>
          <p:nvPr>
            <p:ph type="title"/>
          </p:nvPr>
        </p:nvSpPr>
        <p:spPr/>
        <p:txBody>
          <a:bodyPr>
            <a:normAutofit fontScale="90000"/>
          </a:bodyPr>
          <a:lstStyle/>
          <a:p>
            <a:r>
              <a:rPr lang="en-GB" dirty="0"/>
              <a:t>First step: </a:t>
            </a:r>
            <a:r>
              <a:rPr lang="en-GB" b="1" i="1" dirty="0"/>
              <a:t>Understand what caused the last one</a:t>
            </a:r>
            <a:endParaRPr lang="en-GB" dirty="0"/>
          </a:p>
        </p:txBody>
      </p:sp>
      <p:sp>
        <p:nvSpPr>
          <p:cNvPr id="3" name="Content Placeholder 2">
            <a:extLst>
              <a:ext uri="{FF2B5EF4-FFF2-40B4-BE49-F238E27FC236}">
                <a16:creationId xmlns:a16="http://schemas.microsoft.com/office/drawing/2014/main" id="{02864AF7-9776-4EB0-B9AA-DC2AE8E27743}"/>
              </a:ext>
            </a:extLst>
          </p:cNvPr>
          <p:cNvSpPr>
            <a:spLocks noGrp="1"/>
          </p:cNvSpPr>
          <p:nvPr>
            <p:ph idx="1"/>
          </p:nvPr>
        </p:nvSpPr>
        <p:spPr>
          <a:xfrm>
            <a:off x="838200" y="870439"/>
            <a:ext cx="10515600" cy="421648"/>
          </a:xfrm>
        </p:spPr>
        <p:txBody>
          <a:bodyPr/>
          <a:lstStyle/>
          <a:p>
            <a:r>
              <a:rPr lang="en-GB" dirty="0"/>
              <a:t>Credit in Spain…</a:t>
            </a:r>
          </a:p>
        </p:txBody>
      </p:sp>
      <p:pic>
        <p:nvPicPr>
          <p:cNvPr id="6" name="Picture 5">
            <a:extLst>
              <a:ext uri="{FF2B5EF4-FFF2-40B4-BE49-F238E27FC236}">
                <a16:creationId xmlns:a16="http://schemas.microsoft.com/office/drawing/2014/main" id="{91F8DB18-A57E-45A9-862E-574087845964}"/>
              </a:ext>
            </a:extLst>
          </p:cNvPr>
          <p:cNvPicPr>
            <a:picLocks noChangeAspect="1"/>
          </p:cNvPicPr>
          <p:nvPr/>
        </p:nvPicPr>
        <p:blipFill>
          <a:blip r:embed="rId2"/>
          <a:stretch>
            <a:fillRect/>
          </a:stretch>
        </p:blipFill>
        <p:spPr>
          <a:xfrm>
            <a:off x="4862926" y="617781"/>
            <a:ext cx="7058025" cy="5772150"/>
          </a:xfrm>
          <a:prstGeom prst="rect">
            <a:avLst/>
          </a:prstGeom>
        </p:spPr>
      </p:pic>
      <p:sp>
        <p:nvSpPr>
          <p:cNvPr id="4" name="Rectangle: Rounded Corners 3">
            <a:extLst>
              <a:ext uri="{FF2B5EF4-FFF2-40B4-BE49-F238E27FC236}">
                <a16:creationId xmlns:a16="http://schemas.microsoft.com/office/drawing/2014/main" id="{E1098559-D6E2-48F0-BBCF-6BC8913ACCD3}"/>
              </a:ext>
            </a:extLst>
          </p:cNvPr>
          <p:cNvSpPr/>
          <p:nvPr/>
        </p:nvSpPr>
        <p:spPr>
          <a:xfrm>
            <a:off x="9134273" y="1021404"/>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High Credit</a:t>
            </a:r>
          </a:p>
        </p:txBody>
      </p:sp>
      <p:sp>
        <p:nvSpPr>
          <p:cNvPr id="7" name="Rectangle: Rounded Corners 6">
            <a:extLst>
              <a:ext uri="{FF2B5EF4-FFF2-40B4-BE49-F238E27FC236}">
                <a16:creationId xmlns:a16="http://schemas.microsoft.com/office/drawing/2014/main" id="{5613C50C-EC64-443D-821A-5152B63A2510}"/>
              </a:ext>
            </a:extLst>
          </p:cNvPr>
          <p:cNvSpPr/>
          <p:nvPr/>
        </p:nvSpPr>
        <p:spPr>
          <a:xfrm>
            <a:off x="9850877" y="4816999"/>
            <a:ext cx="1794754" cy="1162456"/>
          </a:xfrm>
          <a:prstGeom prst="roundRect">
            <a:avLst/>
          </a:prstGeom>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rPr>
              <a:t>Negative Credit</a:t>
            </a:r>
          </a:p>
        </p:txBody>
      </p:sp>
    </p:spTree>
    <p:extLst>
      <p:ext uri="{BB962C8B-B14F-4D97-AF65-F5344CB8AC3E}">
        <p14:creationId xmlns:p14="http://schemas.microsoft.com/office/powerpoint/2010/main" val="37863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par>
                                <p:cTn id="44" presetID="10" presetClass="exit" presetSubtype="0" fill="hold" grpId="1"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1000">
              <a:schemeClr val="accent1">
                <a:lumMod val="5000"/>
                <a:lumOff val="95000"/>
                <a:alpha val="0"/>
              </a:schemeClr>
            </a:gs>
            <a:gs pos="81000">
              <a:schemeClr val="accent1">
                <a:lumMod val="45000"/>
                <a:lumOff val="55000"/>
              </a:schemeClr>
            </a:gs>
            <a:gs pos="100000">
              <a:schemeClr val="accent1">
                <a:lumMod val="30000"/>
                <a:lumOff val="70000"/>
              </a:schemeClr>
            </a:gs>
          </a:gsLst>
          <a:path path="shape">
            <a:fillToRect l="50000" t="50000" r="50000" b="50000"/>
          </a:path>
          <a:tileRect/>
        </a:gradFill>
      </a:spPr>
      <a:bodyPr rtlCol="0" anchor="ctr"/>
      <a:lstStyle>
        <a:defPPr algn="ctr">
          <a:defRPr sz="2800" b="1" dirty="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11277</TotalTime>
  <Words>2356</Words>
  <Application>Microsoft Office PowerPoint</Application>
  <PresentationFormat>Widescreen</PresentationFormat>
  <Paragraphs>275</Paragraphs>
  <Slides>34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Candara</vt:lpstr>
      <vt:lpstr>Times New Roman</vt:lpstr>
      <vt:lpstr>Office Theme</vt:lpstr>
      <vt:lpstr>Packager Shell Object</vt:lpstr>
      <vt:lpstr>How do we avoid a new financial crisis?</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First step: Understand what caused the last one</vt:lpstr>
      <vt:lpstr>Why don’t mainstream economists understand credit?</vt:lpstr>
      <vt:lpstr>Why don’t mainstream economists understand credit?</vt:lpstr>
      <vt:lpstr>Why don’t mainstream economists understand credit?</vt:lpstr>
      <vt:lpstr>Why don’t mainstream economists understand credit?</vt:lpstr>
      <vt:lpstr>Why don’t mainstream economists understand credit?</vt:lpstr>
      <vt:lpstr>How to avoid another financial crisis?</vt:lpstr>
      <vt:lpstr>How to avoid another financial crisis?</vt:lpstr>
      <vt:lpstr>How to avoid another financial crisis?</vt:lpstr>
      <vt:lpstr>How to avoid another financial crisis?</vt:lpstr>
      <vt:lpstr>How to avoid another financial crisis?</vt:lpstr>
      <vt:lpstr>How to avoid another financial crisis?</vt:lpstr>
      <vt:lpstr>How to avoid another financial crisis?</vt:lpstr>
      <vt:lpstr>We need a new economics based on Realism not Ideology</vt:lpstr>
      <vt:lpstr>We need a new economics based on Realism not Ideology</vt:lpstr>
      <vt:lpstr>We need a new economics based on Realism not Ideology</vt:lpstr>
      <vt:lpstr>We need a new economics based on Realism not Ideology</vt:lpstr>
      <vt:lpstr>We need a new economics based on Realism not Ideology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Keen</dc:creator>
  <cp:lastModifiedBy>KUEHN Timo</cp:lastModifiedBy>
  <cp:revision>517</cp:revision>
  <dcterms:created xsi:type="dcterms:W3CDTF">2017-04-25T07:06:45Z</dcterms:created>
  <dcterms:modified xsi:type="dcterms:W3CDTF">2018-09-05T10:18:01Z</dcterms:modified>
</cp:coreProperties>
</file>